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32"/>
  </p:notesMasterIdLst>
  <p:sldIdLst>
    <p:sldId id="256" r:id="rId2"/>
    <p:sldId id="373" r:id="rId3"/>
    <p:sldId id="344" r:id="rId4"/>
    <p:sldId id="346" r:id="rId5"/>
    <p:sldId id="347" r:id="rId6"/>
    <p:sldId id="348" r:id="rId7"/>
    <p:sldId id="349" r:id="rId8"/>
    <p:sldId id="360" r:id="rId9"/>
    <p:sldId id="330" r:id="rId10"/>
    <p:sldId id="372" r:id="rId11"/>
    <p:sldId id="331" r:id="rId12"/>
    <p:sldId id="343" r:id="rId13"/>
    <p:sldId id="321" r:id="rId14"/>
    <p:sldId id="318" r:id="rId15"/>
    <p:sldId id="320" r:id="rId16"/>
    <p:sldId id="305" r:id="rId17"/>
    <p:sldId id="309" r:id="rId18"/>
    <p:sldId id="258" r:id="rId19"/>
    <p:sldId id="307" r:id="rId20"/>
    <p:sldId id="257" r:id="rId21"/>
    <p:sldId id="362" r:id="rId22"/>
    <p:sldId id="269" r:id="rId23"/>
    <p:sldId id="363" r:id="rId24"/>
    <p:sldId id="270" r:id="rId25"/>
    <p:sldId id="364" r:id="rId26"/>
    <p:sldId id="365" r:id="rId27"/>
    <p:sldId id="272" r:id="rId28"/>
    <p:sldId id="275" r:id="rId29"/>
    <p:sldId id="369" r:id="rId30"/>
    <p:sldId id="279" r:id="rId31"/>
  </p:sldIdLst>
  <p:sldSz cx="12192000" cy="6858000"/>
  <p:notesSz cx="6669088" cy="9872663"/>
  <p:defaultTextStyle>
    <a:defPPr>
      <a:defRPr lang="nl-NL"/>
    </a:defPPr>
    <a:lvl1pPr algn="ctr" rtl="0" fontAlgn="base">
      <a:spcBef>
        <a:spcPct val="0"/>
      </a:spcBef>
      <a:spcAft>
        <a:spcPct val="0"/>
      </a:spcAft>
      <a:defRPr kern="1200">
        <a:solidFill>
          <a:schemeClr val="tx1"/>
        </a:solidFill>
        <a:latin typeface="Arial" charset="0"/>
        <a:ea typeface="+mn-ea"/>
        <a:cs typeface="Arial" charset="0"/>
      </a:defRPr>
    </a:lvl1pPr>
    <a:lvl2pPr marL="457200" algn="ctr" rtl="0" fontAlgn="base">
      <a:spcBef>
        <a:spcPct val="0"/>
      </a:spcBef>
      <a:spcAft>
        <a:spcPct val="0"/>
      </a:spcAft>
      <a:defRPr kern="1200">
        <a:solidFill>
          <a:schemeClr val="tx1"/>
        </a:solidFill>
        <a:latin typeface="Arial" charset="0"/>
        <a:ea typeface="+mn-ea"/>
        <a:cs typeface="Arial" charset="0"/>
      </a:defRPr>
    </a:lvl2pPr>
    <a:lvl3pPr marL="914400" algn="ctr" rtl="0" fontAlgn="base">
      <a:spcBef>
        <a:spcPct val="0"/>
      </a:spcBef>
      <a:spcAft>
        <a:spcPct val="0"/>
      </a:spcAft>
      <a:defRPr kern="1200">
        <a:solidFill>
          <a:schemeClr val="tx1"/>
        </a:solidFill>
        <a:latin typeface="Arial" charset="0"/>
        <a:ea typeface="+mn-ea"/>
        <a:cs typeface="Arial" charset="0"/>
      </a:defRPr>
    </a:lvl3pPr>
    <a:lvl4pPr marL="1371600" algn="ctr" rtl="0" fontAlgn="base">
      <a:spcBef>
        <a:spcPct val="0"/>
      </a:spcBef>
      <a:spcAft>
        <a:spcPct val="0"/>
      </a:spcAft>
      <a:defRPr kern="1200">
        <a:solidFill>
          <a:schemeClr val="tx1"/>
        </a:solidFill>
        <a:latin typeface="Arial" charset="0"/>
        <a:ea typeface="+mn-ea"/>
        <a:cs typeface="Arial" charset="0"/>
      </a:defRPr>
    </a:lvl4pPr>
    <a:lvl5pPr marL="1828800" algn="ctr"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FD78"/>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jl, licht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Stijl, licht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Stijl, licht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Stijl, thema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9"/>
    <p:restoredTop sz="87190" autoAdjust="0"/>
  </p:normalViewPr>
  <p:slideViewPr>
    <p:cSldViewPr>
      <p:cViewPr varScale="1">
        <p:scale>
          <a:sx n="90" d="100"/>
          <a:sy n="90" d="100"/>
        </p:scale>
        <p:origin x="920"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175.62845" units="1/cm"/>
          <inkml:channelProperty channel="Y" name="resolution" value="311.53262" units="1/cm"/>
          <inkml:channelProperty channel="T" name="resolution" value="1" units="1/dev"/>
        </inkml:channelProperties>
      </inkml:inkSource>
      <inkml:timestamp xml:id="ts0" timeString="2018-11-21T08:03:27.398"/>
    </inkml:context>
    <inkml:brush xml:id="br0">
      <inkml:brushProperty name="width" value="0.05292" units="cm"/>
      <inkml:brushProperty name="height" value="0.05292" units="cm"/>
    </inkml:brush>
  </inkml:definitions>
  <inkml:trace contextRef="#ctx0" brushRef="#br0">33450 9745 0,'0'0'0,"0"0"0,0 0 16,0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889938" cy="493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nl-NL" altLang="nl-NL"/>
          </a:p>
        </p:txBody>
      </p:sp>
      <p:sp>
        <p:nvSpPr>
          <p:cNvPr id="5123" name="Rectangle 3"/>
          <p:cNvSpPr>
            <a:spLocks noGrp="1" noChangeArrowheads="1"/>
          </p:cNvSpPr>
          <p:nvPr>
            <p:ph type="dt" idx="1"/>
          </p:nvPr>
        </p:nvSpPr>
        <p:spPr bwMode="auto">
          <a:xfrm>
            <a:off x="3777607" y="0"/>
            <a:ext cx="2889938" cy="493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nl-NL" altLang="nl-NL"/>
          </a:p>
        </p:txBody>
      </p:sp>
      <p:sp>
        <p:nvSpPr>
          <p:cNvPr id="5124" name="Rectangle 4"/>
          <p:cNvSpPr>
            <a:spLocks noGrp="1" noRot="1" noChangeAspect="1" noChangeArrowheads="1" noTextEdit="1"/>
          </p:cNvSpPr>
          <p:nvPr>
            <p:ph type="sldImg" idx="2"/>
          </p:nvPr>
        </p:nvSpPr>
        <p:spPr bwMode="auto">
          <a:xfrm>
            <a:off x="42863" y="739775"/>
            <a:ext cx="6583362" cy="3703638"/>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5125" name="Rectangle 5"/>
          <p:cNvSpPr>
            <a:spLocks noGrp="1" noChangeArrowheads="1"/>
          </p:cNvSpPr>
          <p:nvPr>
            <p:ph type="body" sz="quarter" idx="3"/>
          </p:nvPr>
        </p:nvSpPr>
        <p:spPr bwMode="auto">
          <a:xfrm>
            <a:off x="666909" y="4689515"/>
            <a:ext cx="5335270" cy="44426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nl-NL"/>
              <a:t>Click to edit Master text styles</a:t>
            </a:r>
          </a:p>
          <a:p>
            <a:pPr lvl="1"/>
            <a:r>
              <a:rPr lang="nl-NL" altLang="nl-NL"/>
              <a:t>Second level</a:t>
            </a:r>
          </a:p>
          <a:p>
            <a:pPr lvl="2"/>
            <a:r>
              <a:rPr lang="nl-NL" altLang="nl-NL"/>
              <a:t>Third level</a:t>
            </a:r>
          </a:p>
          <a:p>
            <a:pPr lvl="3"/>
            <a:r>
              <a:rPr lang="nl-NL" altLang="nl-NL"/>
              <a:t>Fourth level</a:t>
            </a:r>
          </a:p>
          <a:p>
            <a:pPr lvl="4"/>
            <a:r>
              <a:rPr lang="nl-NL" altLang="nl-NL"/>
              <a:t>Fifth level</a:t>
            </a:r>
          </a:p>
        </p:txBody>
      </p:sp>
      <p:sp>
        <p:nvSpPr>
          <p:cNvPr id="5126" name="Rectangle 6"/>
          <p:cNvSpPr>
            <a:spLocks noGrp="1" noChangeArrowheads="1"/>
          </p:cNvSpPr>
          <p:nvPr>
            <p:ph type="ftr" sz="quarter" idx="4"/>
          </p:nvPr>
        </p:nvSpPr>
        <p:spPr bwMode="auto">
          <a:xfrm>
            <a:off x="0" y="9377316"/>
            <a:ext cx="2889938" cy="493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nl-NL" altLang="nl-NL"/>
          </a:p>
        </p:txBody>
      </p:sp>
      <p:sp>
        <p:nvSpPr>
          <p:cNvPr id="5127" name="Rectangle 7"/>
          <p:cNvSpPr>
            <a:spLocks noGrp="1" noChangeArrowheads="1"/>
          </p:cNvSpPr>
          <p:nvPr>
            <p:ph type="sldNum" sz="quarter" idx="5"/>
          </p:nvPr>
        </p:nvSpPr>
        <p:spPr bwMode="auto">
          <a:xfrm>
            <a:off x="3777607" y="9377316"/>
            <a:ext cx="2889938" cy="493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84734F5-513D-49CA-B880-0A9DD3E1651B}" type="slidenum">
              <a:rPr lang="nl-NL" altLang="nl-NL"/>
              <a:pPr/>
              <a:t>‹nr.›</a:t>
            </a:fld>
            <a:endParaRPr lang="nl-NL" altLang="nl-NL"/>
          </a:p>
        </p:txBody>
      </p:sp>
    </p:spTree>
    <p:extLst>
      <p:ext uri="{BB962C8B-B14F-4D97-AF65-F5344CB8AC3E}">
        <p14:creationId xmlns:p14="http://schemas.microsoft.com/office/powerpoint/2010/main" val="10505132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1</a:t>
            </a:fld>
            <a:endParaRPr lang="nl-NL" altLang="nl-NL"/>
          </a:p>
        </p:txBody>
      </p:sp>
    </p:spTree>
    <p:extLst>
      <p:ext uri="{BB962C8B-B14F-4D97-AF65-F5344CB8AC3E}">
        <p14:creationId xmlns:p14="http://schemas.microsoft.com/office/powerpoint/2010/main" val="157071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err="1"/>
              <a:t>Glyceraldehyde</a:t>
            </a:r>
            <a:r>
              <a:rPr lang="nl-NL" dirty="0"/>
              <a:t> 2 vormen</a:t>
            </a:r>
            <a:r>
              <a:rPr lang="nl-NL" baseline="0" dirty="0"/>
              <a:t> meenemen</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D: OH groep rechts, L: </a:t>
            </a:r>
            <a:r>
              <a:rPr lang="nl-NL" dirty="0" err="1"/>
              <a:t>OH-groep</a:t>
            </a:r>
            <a:r>
              <a:rPr lang="nl-NL" dirty="0"/>
              <a:t> links</a:t>
            </a:r>
          </a:p>
          <a:p>
            <a:endParaRPr lang="nl-NL" dirty="0"/>
          </a:p>
        </p:txBody>
      </p:sp>
      <p:sp>
        <p:nvSpPr>
          <p:cNvPr id="4" name="Slide Number Placeholder 3"/>
          <p:cNvSpPr>
            <a:spLocks noGrp="1"/>
          </p:cNvSpPr>
          <p:nvPr>
            <p:ph type="sldNum" sz="quarter" idx="10"/>
          </p:nvPr>
        </p:nvSpPr>
        <p:spPr/>
        <p:txBody>
          <a:bodyPr/>
          <a:lstStyle/>
          <a:p>
            <a:fld id="{D35A8561-5C61-4DB8-83B8-4954058EF5A5}" type="slidenum">
              <a:rPr lang="nl-NL" smtClean="0"/>
              <a:pPr/>
              <a:t>22</a:t>
            </a:fld>
            <a:endParaRPr lang="nl-NL"/>
          </a:p>
        </p:txBody>
      </p:sp>
    </p:spTree>
    <p:extLst>
      <p:ext uri="{BB962C8B-B14F-4D97-AF65-F5344CB8AC3E}">
        <p14:creationId xmlns:p14="http://schemas.microsoft.com/office/powerpoint/2010/main" val="3100654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a:t>Aandacht geven aan nummering van de C’s</a:t>
            </a:r>
          </a:p>
          <a:p>
            <a:r>
              <a:rPr lang="nl-NL" dirty="0"/>
              <a:t>D:</a:t>
            </a:r>
            <a:r>
              <a:rPr lang="nl-NL" baseline="0" dirty="0"/>
              <a:t> OH naar rechts</a:t>
            </a:r>
          </a:p>
          <a:p>
            <a:r>
              <a:rPr lang="nl-NL" baseline="0" dirty="0"/>
              <a:t>L: OH naar links</a:t>
            </a:r>
          </a:p>
          <a:p>
            <a:endParaRPr lang="nl-NL" dirty="0"/>
          </a:p>
        </p:txBody>
      </p:sp>
      <p:sp>
        <p:nvSpPr>
          <p:cNvPr id="4" name="Slide Number Placeholder 3"/>
          <p:cNvSpPr>
            <a:spLocks noGrp="1"/>
          </p:cNvSpPr>
          <p:nvPr>
            <p:ph type="sldNum" sz="quarter" idx="10"/>
          </p:nvPr>
        </p:nvSpPr>
        <p:spPr/>
        <p:txBody>
          <a:bodyPr/>
          <a:lstStyle/>
          <a:p>
            <a:fld id="{D35A8561-5C61-4DB8-83B8-4954058EF5A5}" type="slidenum">
              <a:rPr lang="nl-NL" smtClean="0"/>
              <a:pPr/>
              <a:t>24</a:t>
            </a:fld>
            <a:endParaRPr lang="nl-NL"/>
          </a:p>
        </p:txBody>
      </p:sp>
    </p:spTree>
    <p:extLst>
      <p:ext uri="{BB962C8B-B14F-4D97-AF65-F5344CB8AC3E}">
        <p14:creationId xmlns:p14="http://schemas.microsoft.com/office/powerpoint/2010/main" val="58135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Normaal</a:t>
            </a:r>
            <a:r>
              <a:rPr lang="en-US" dirty="0"/>
              <a:t> </a:t>
            </a:r>
            <a:r>
              <a:rPr lang="en-US" dirty="0" err="1"/>
              <a:t>licht</a:t>
            </a:r>
            <a:r>
              <a:rPr lang="en-US" dirty="0"/>
              <a:t> </a:t>
            </a:r>
            <a:r>
              <a:rPr lang="en-US" dirty="0" err="1"/>
              <a:t>vibreert</a:t>
            </a:r>
            <a:r>
              <a:rPr lang="en-US" dirty="0"/>
              <a:t> in </a:t>
            </a:r>
            <a:r>
              <a:rPr lang="en-US" dirty="0" err="1"/>
              <a:t>een</a:t>
            </a:r>
            <a:r>
              <a:rPr lang="en-US" dirty="0"/>
              <a:t> </a:t>
            </a:r>
            <a:r>
              <a:rPr lang="en-US" dirty="0" err="1"/>
              <a:t>oneindig</a:t>
            </a:r>
            <a:r>
              <a:rPr lang="en-US" dirty="0"/>
              <a:t> </a:t>
            </a:r>
            <a:r>
              <a:rPr lang="en-US" dirty="0" err="1"/>
              <a:t>aantal</a:t>
            </a:r>
            <a:r>
              <a:rPr lang="en-US" dirty="0"/>
              <a:t> </a:t>
            </a:r>
            <a:r>
              <a:rPr lang="en-US" dirty="0" err="1"/>
              <a:t>richtingen</a:t>
            </a:r>
            <a:r>
              <a:rPr lang="en-US" dirty="0"/>
              <a:t>, </a:t>
            </a:r>
            <a:r>
              <a:rPr lang="en-US" dirty="0" err="1"/>
              <a:t>loodrecht</a:t>
            </a:r>
            <a:r>
              <a:rPr lang="en-US" dirty="0"/>
              <a:t> op de </a:t>
            </a:r>
            <a:r>
              <a:rPr lang="en-US" dirty="0" err="1"/>
              <a:t>richting</a:t>
            </a:r>
            <a:r>
              <a:rPr lang="en-US" dirty="0"/>
              <a:t> van de </a:t>
            </a:r>
            <a:r>
              <a:rPr lang="en-US" dirty="0" err="1"/>
              <a:t>straal</a:t>
            </a:r>
            <a:r>
              <a:rPr lang="en-US" dirty="0"/>
              <a:t>. Wit </a:t>
            </a:r>
            <a:r>
              <a:rPr lang="en-US" dirty="0" err="1"/>
              <a:t>licht</a:t>
            </a:r>
            <a:r>
              <a:rPr lang="en-US" dirty="0"/>
              <a:t> </a:t>
            </a:r>
            <a:r>
              <a:rPr lang="en-US" dirty="0" err="1"/>
              <a:t>heeft</a:t>
            </a:r>
            <a:r>
              <a:rPr lang="en-US" dirty="0"/>
              <a:t> </a:t>
            </a:r>
            <a:r>
              <a:rPr lang="en-US" dirty="0" err="1"/>
              <a:t>vele</a:t>
            </a:r>
            <a:r>
              <a:rPr lang="en-US" dirty="0"/>
              <a:t> </a:t>
            </a:r>
            <a:r>
              <a:rPr lang="en-US" dirty="0" err="1"/>
              <a:t>frequenties</a:t>
            </a:r>
            <a:r>
              <a:rPr lang="en-US" dirty="0"/>
              <a:t> door </a:t>
            </a:r>
            <a:r>
              <a:rPr lang="en-US" dirty="0" err="1"/>
              <a:t>elkaar</a:t>
            </a:r>
            <a:r>
              <a:rPr lang="en-US" dirty="0"/>
              <a:t>, </a:t>
            </a:r>
            <a:r>
              <a:rPr lang="en-US" dirty="0" err="1"/>
              <a:t>monochromatisch</a:t>
            </a:r>
            <a:r>
              <a:rPr lang="en-US" dirty="0"/>
              <a:t> </a:t>
            </a:r>
            <a:r>
              <a:rPr lang="en-US" dirty="0" err="1"/>
              <a:t>licht</a:t>
            </a:r>
            <a:r>
              <a:rPr lang="en-US" dirty="0"/>
              <a:t> </a:t>
            </a:r>
            <a:r>
              <a:rPr lang="en-US" dirty="0" err="1"/>
              <a:t>heeft</a:t>
            </a:r>
            <a:r>
              <a:rPr lang="en-US" dirty="0"/>
              <a:t> </a:t>
            </a:r>
            <a:r>
              <a:rPr lang="en-US" dirty="0" err="1"/>
              <a:t>maar</a:t>
            </a:r>
            <a:r>
              <a:rPr lang="en-US" dirty="0"/>
              <a:t> 1 </a:t>
            </a:r>
            <a:r>
              <a:rPr lang="en-US" dirty="0" err="1"/>
              <a:t>frequentie</a:t>
            </a:r>
            <a:r>
              <a:rPr lang="en-US" dirty="0"/>
              <a:t>.</a:t>
            </a:r>
          </a:p>
          <a:p>
            <a:pPr lvl="1"/>
            <a:r>
              <a:rPr lang="en-US" dirty="0" err="1"/>
              <a:t>Als</a:t>
            </a:r>
            <a:r>
              <a:rPr lang="en-US" dirty="0"/>
              <a:t> het </a:t>
            </a:r>
            <a:r>
              <a:rPr lang="en-US" dirty="0" err="1"/>
              <a:t>licht</a:t>
            </a:r>
            <a:r>
              <a:rPr lang="en-US" dirty="0"/>
              <a:t> door </a:t>
            </a:r>
            <a:r>
              <a:rPr lang="en-US" dirty="0" err="1"/>
              <a:t>een</a:t>
            </a:r>
            <a:r>
              <a:rPr lang="en-US" dirty="0"/>
              <a:t> </a:t>
            </a:r>
            <a:r>
              <a:rPr lang="en-US" dirty="0" err="1"/>
              <a:t>polariserend</a:t>
            </a:r>
            <a:r>
              <a:rPr lang="en-US" dirty="0"/>
              <a:t> filter </a:t>
            </a:r>
            <a:r>
              <a:rPr lang="en-US" dirty="0" err="1"/>
              <a:t>wordt</a:t>
            </a:r>
            <a:r>
              <a:rPr lang="en-US" dirty="0"/>
              <a:t> </a:t>
            </a:r>
            <a:r>
              <a:rPr lang="en-US" dirty="0" err="1"/>
              <a:t>geleid</a:t>
            </a:r>
            <a:r>
              <a:rPr lang="en-US" dirty="0"/>
              <a:t>, </a:t>
            </a:r>
            <a:r>
              <a:rPr lang="en-US" sz="1000" dirty="0"/>
              <a:t>(Polaroid sunglasses)</a:t>
            </a:r>
            <a:r>
              <a:rPr lang="en-US" sz="1400" dirty="0"/>
              <a:t> </a:t>
            </a:r>
            <a:r>
              <a:rPr lang="en-US" sz="1400" dirty="0" err="1"/>
              <a:t>komt</a:t>
            </a:r>
            <a:r>
              <a:rPr lang="en-US" sz="1400" dirty="0"/>
              <a:t> </a:t>
            </a:r>
            <a:r>
              <a:rPr lang="en-US" sz="1400" dirty="0" err="1"/>
              <a:t>er</a:t>
            </a:r>
            <a:r>
              <a:rPr lang="en-US" sz="1400" dirty="0"/>
              <a:t> </a:t>
            </a:r>
            <a:r>
              <a:rPr lang="en-US" sz="1400" dirty="0" err="1"/>
              <a:t>alleen</a:t>
            </a:r>
            <a:r>
              <a:rPr lang="en-US" sz="1400" dirty="0"/>
              <a:t> </a:t>
            </a:r>
            <a:r>
              <a:rPr lang="en-US" sz="1400" dirty="0" err="1"/>
              <a:t>licht</a:t>
            </a:r>
            <a:r>
              <a:rPr lang="en-US" sz="1400" dirty="0"/>
              <a:t> </a:t>
            </a:r>
            <a:r>
              <a:rPr lang="en-US" sz="1400" dirty="0" err="1"/>
              <a:t>uit</a:t>
            </a:r>
            <a:r>
              <a:rPr lang="en-US" sz="1400" dirty="0"/>
              <a:t> </a:t>
            </a:r>
            <a:r>
              <a:rPr lang="en-US" sz="1400" dirty="0" err="1"/>
              <a:t>dat</a:t>
            </a:r>
            <a:r>
              <a:rPr lang="en-US" sz="1400" dirty="0"/>
              <a:t> in 1 </a:t>
            </a:r>
            <a:r>
              <a:rPr lang="en-US" sz="1400" dirty="0" err="1"/>
              <a:t>richting</a:t>
            </a:r>
            <a:r>
              <a:rPr lang="en-US" sz="1400" dirty="0"/>
              <a:t> </a:t>
            </a:r>
            <a:r>
              <a:rPr lang="en-US" sz="1400" dirty="0" err="1"/>
              <a:t>vibreert</a:t>
            </a:r>
            <a:r>
              <a:rPr lang="en-US" sz="1400" dirty="0"/>
              <a:t>. De </a:t>
            </a:r>
            <a:r>
              <a:rPr lang="en-US" sz="1400" dirty="0" err="1"/>
              <a:t>polarimeter</a:t>
            </a:r>
            <a:r>
              <a:rPr lang="en-US" sz="1400" dirty="0"/>
              <a:t> </a:t>
            </a:r>
            <a:r>
              <a:rPr lang="en-US" sz="1400" dirty="0" err="1"/>
              <a:t>detecteert</a:t>
            </a:r>
            <a:r>
              <a:rPr lang="en-US" sz="1400" dirty="0"/>
              <a:t> de </a:t>
            </a:r>
            <a:r>
              <a:rPr lang="en-US" sz="1400" dirty="0" err="1"/>
              <a:t>rotatie</a:t>
            </a:r>
            <a:r>
              <a:rPr lang="en-US" sz="1400" dirty="0"/>
              <a:t> die </a:t>
            </a:r>
            <a:r>
              <a:rPr lang="en-US" sz="1400" dirty="0" err="1"/>
              <a:t>deze</a:t>
            </a:r>
            <a:r>
              <a:rPr lang="en-US" sz="1400" dirty="0"/>
              <a:t> </a:t>
            </a:r>
            <a:r>
              <a:rPr lang="en-US" sz="1400" dirty="0" err="1"/>
              <a:t>richting</a:t>
            </a:r>
            <a:r>
              <a:rPr lang="en-US" sz="1400" dirty="0"/>
              <a:t> </a:t>
            </a:r>
            <a:r>
              <a:rPr lang="en-US" sz="1400" dirty="0" err="1"/>
              <a:t>heeft</a:t>
            </a:r>
            <a:r>
              <a:rPr lang="en-US" sz="1400" dirty="0"/>
              <a:t> </a:t>
            </a:r>
            <a:r>
              <a:rPr lang="en-US" sz="1400" dirty="0" err="1"/>
              <a:t>gemaakt</a:t>
            </a:r>
            <a:r>
              <a:rPr lang="en-US" sz="1400" dirty="0"/>
              <a:t> </a:t>
            </a:r>
            <a:r>
              <a:rPr lang="en-US" sz="1400" dirty="0" err="1"/>
              <a:t>als</a:t>
            </a:r>
            <a:r>
              <a:rPr lang="en-US" sz="1400" dirty="0"/>
              <a:t> het </a:t>
            </a:r>
            <a:r>
              <a:rPr lang="en-US" sz="1400" dirty="0" err="1"/>
              <a:t>het</a:t>
            </a:r>
            <a:r>
              <a:rPr lang="en-US" sz="1400" dirty="0"/>
              <a:t> sample </a:t>
            </a:r>
            <a:r>
              <a:rPr lang="en-US" sz="1400" dirty="0" err="1"/>
              <a:t>uitkomt</a:t>
            </a:r>
            <a:r>
              <a:rPr lang="en-US" sz="1400" dirty="0"/>
              <a:t>. Het meet </a:t>
            </a:r>
            <a:r>
              <a:rPr lang="en-US" sz="1400" dirty="0" err="1"/>
              <a:t>dus</a:t>
            </a:r>
            <a:r>
              <a:rPr lang="en-US" sz="1400" dirty="0"/>
              <a:t> hoe het </a:t>
            </a:r>
            <a:r>
              <a:rPr lang="en-US" sz="1400" dirty="0" err="1"/>
              <a:t>gepolariseerde</a:t>
            </a:r>
            <a:r>
              <a:rPr lang="en-US" sz="1400" dirty="0"/>
              <a:t> </a:t>
            </a:r>
            <a:r>
              <a:rPr lang="en-US" sz="1400" dirty="0" err="1"/>
              <a:t>licht</a:t>
            </a:r>
            <a:r>
              <a:rPr lang="en-US" sz="1400" dirty="0"/>
              <a:t> </a:t>
            </a:r>
            <a:r>
              <a:rPr lang="en-US" sz="1400" dirty="0" err="1"/>
              <a:t>gedraaid</a:t>
            </a:r>
            <a:r>
              <a:rPr lang="en-US" sz="1400" dirty="0"/>
              <a:t> </a:t>
            </a:r>
            <a:r>
              <a:rPr lang="en-US" sz="1400" dirty="0" err="1"/>
              <a:t>wordt</a:t>
            </a:r>
            <a:r>
              <a:rPr lang="en-US" sz="1400" dirty="0"/>
              <a:t>.</a:t>
            </a:r>
            <a:endParaRPr lang="en-US"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baseline="0" dirty="0"/>
          </a:p>
          <a:p>
            <a:endParaRPr lang="nl-NL" dirty="0"/>
          </a:p>
        </p:txBody>
      </p:sp>
      <p:sp>
        <p:nvSpPr>
          <p:cNvPr id="4" name="Slide Number Placeholder 3"/>
          <p:cNvSpPr>
            <a:spLocks noGrp="1"/>
          </p:cNvSpPr>
          <p:nvPr>
            <p:ph type="sldNum" sz="quarter" idx="10"/>
          </p:nvPr>
        </p:nvSpPr>
        <p:spPr/>
        <p:txBody>
          <a:bodyPr/>
          <a:lstStyle/>
          <a:p>
            <a:fld id="{D35A8561-5C61-4DB8-83B8-4954058EF5A5}" type="slidenum">
              <a:rPr lang="nl-NL" smtClean="0"/>
              <a:pPr/>
              <a:t>25</a:t>
            </a:fld>
            <a:endParaRPr lang="nl-NL"/>
          </a:p>
        </p:txBody>
      </p:sp>
    </p:spTree>
    <p:extLst>
      <p:ext uri="{BB962C8B-B14F-4D97-AF65-F5344CB8AC3E}">
        <p14:creationId xmlns:p14="http://schemas.microsoft.com/office/powerpoint/2010/main" val="1475727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84734F5-513D-49CA-B880-0A9DD3E1651B}" type="slidenum">
              <a:rPr lang="nl-NL" altLang="nl-NL" smtClean="0"/>
              <a:pPr/>
              <a:t>26</a:t>
            </a:fld>
            <a:endParaRPr lang="nl-NL" altLang="nl-NL"/>
          </a:p>
        </p:txBody>
      </p:sp>
    </p:spTree>
    <p:extLst>
      <p:ext uri="{BB962C8B-B14F-4D97-AF65-F5344CB8AC3E}">
        <p14:creationId xmlns:p14="http://schemas.microsoft.com/office/powerpoint/2010/main" val="306431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794783-71E8-47A7-B9E4-D16001B08A24}" type="slidenum">
              <a:rPr lang="nl-NL" altLang="nl-NL"/>
              <a:pPr/>
              <a:t>29</a:t>
            </a:fld>
            <a:endParaRPr lang="nl-NL" altLang="nl-NL"/>
          </a:p>
        </p:txBody>
      </p:sp>
      <p:sp>
        <p:nvSpPr>
          <p:cNvPr id="12290" name="Rectangle 2"/>
          <p:cNvSpPr>
            <a:spLocks noGrp="1" noRot="1" noChangeAspect="1" noChangeArrowheads="1" noTextEdit="1"/>
          </p:cNvSpPr>
          <p:nvPr>
            <p:ph type="sldImg"/>
          </p:nvPr>
        </p:nvSpPr>
        <p:spPr>
          <a:xfrm>
            <a:off x="42863" y="739775"/>
            <a:ext cx="6583362" cy="3703638"/>
          </a:xfrm>
          <a:ln/>
        </p:spPr>
      </p:sp>
      <p:sp>
        <p:nvSpPr>
          <p:cNvPr id="12291" name="Rectangle 3"/>
          <p:cNvSpPr>
            <a:spLocks noGrp="1" noChangeArrowheads="1"/>
          </p:cNvSpPr>
          <p:nvPr>
            <p:ph type="body" idx="1"/>
          </p:nvPr>
        </p:nvSpPr>
        <p:spPr/>
        <p:txBody>
          <a:bodyPr/>
          <a:lstStyle/>
          <a:p>
            <a:r>
              <a:rPr lang="nl-NL" altLang="nl-NL" dirty="0"/>
              <a:t>In de Fischer-projectie</a:t>
            </a:r>
            <a:r>
              <a:rPr lang="nl-NL" altLang="nl-NL" baseline="0" dirty="0"/>
              <a:t> wordt de koolstof keten verticaal weergegeven en deze bindingen liggen naar achteren. De horizontale lijnen betekenen bindingen die naar voren gericht zijn. Het meest geoxideerde C-atoom staat boven aangegeven. In het geval van een aldehyde is dit C-1 en in een </a:t>
            </a:r>
            <a:r>
              <a:rPr lang="nl-NL" altLang="nl-NL" baseline="0" dirty="0" err="1"/>
              <a:t>ketose</a:t>
            </a:r>
            <a:r>
              <a:rPr lang="nl-NL" altLang="nl-NL" baseline="0" dirty="0"/>
              <a:t> is dit C-2. De aanduiding D en L hebben we ook al even kort besproken in Hoofdstuk 3 en slaat op de </a:t>
            </a:r>
            <a:r>
              <a:rPr lang="nl-NL" altLang="nl-NL" baseline="0" dirty="0" err="1"/>
              <a:t>conformatie</a:t>
            </a:r>
            <a:r>
              <a:rPr lang="nl-NL" altLang="nl-NL" baseline="0" dirty="0"/>
              <a:t> van het laatste chirale C-atoom. In het voorbeeld hier weergegeven zijn dit in glucose en fructose C-5. Wanneer de OH-groep naar links is getekend, betekent dat we met de L-</a:t>
            </a:r>
            <a:r>
              <a:rPr lang="nl-NL" altLang="nl-NL" baseline="0" dirty="0" err="1"/>
              <a:t>conformatie</a:t>
            </a:r>
            <a:r>
              <a:rPr lang="nl-NL" altLang="nl-NL" baseline="0" dirty="0"/>
              <a:t> te maken hebben. Wanneer deze OH-groep naar rechts is getekend, is dit de D-</a:t>
            </a:r>
            <a:r>
              <a:rPr lang="nl-NL" altLang="nl-NL" baseline="0" dirty="0" err="1"/>
              <a:t>conformatie</a:t>
            </a:r>
            <a:r>
              <a:rPr lang="nl-NL" altLang="nl-NL" baseline="0" dirty="0"/>
              <a:t>.</a:t>
            </a:r>
          </a:p>
          <a:p>
            <a:r>
              <a:rPr lang="nl-NL" altLang="nl-NL" baseline="0" dirty="0"/>
              <a:t>Hoe ziet de Fischer-projectie van L-glucose eruit?</a:t>
            </a:r>
            <a:endParaRPr lang="nl-NL" altLang="nl-NL" dirty="0"/>
          </a:p>
        </p:txBody>
      </p:sp>
    </p:spTree>
    <p:extLst>
      <p:ext uri="{BB962C8B-B14F-4D97-AF65-F5344CB8AC3E}">
        <p14:creationId xmlns:p14="http://schemas.microsoft.com/office/powerpoint/2010/main" val="73551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a:t>Tekenen!</a:t>
            </a:r>
          </a:p>
        </p:txBody>
      </p:sp>
      <p:sp>
        <p:nvSpPr>
          <p:cNvPr id="4" name="Slide Number Placeholder 3"/>
          <p:cNvSpPr>
            <a:spLocks noGrp="1"/>
          </p:cNvSpPr>
          <p:nvPr>
            <p:ph type="sldNum" sz="quarter" idx="10"/>
          </p:nvPr>
        </p:nvSpPr>
        <p:spPr/>
        <p:txBody>
          <a:bodyPr/>
          <a:lstStyle/>
          <a:p>
            <a:fld id="{D35A8561-5C61-4DB8-83B8-4954058EF5A5}" type="slidenum">
              <a:rPr lang="nl-NL" smtClean="0"/>
              <a:pPr/>
              <a:t>30</a:t>
            </a:fld>
            <a:endParaRPr lang="nl-NL"/>
          </a:p>
        </p:txBody>
      </p:sp>
    </p:spTree>
    <p:extLst>
      <p:ext uri="{BB962C8B-B14F-4D97-AF65-F5344CB8AC3E}">
        <p14:creationId xmlns:p14="http://schemas.microsoft.com/office/powerpoint/2010/main" val="235021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2863" y="739775"/>
            <a:ext cx="6583362" cy="3703638"/>
          </a:xfrm>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84734F5-513D-49CA-B880-0A9DD3E1651B}" type="slidenum">
              <a:rPr lang="nl-NL" altLang="nl-NL" smtClean="0"/>
              <a:pPr/>
              <a:t>3</a:t>
            </a:fld>
            <a:endParaRPr lang="nl-NL" altLang="nl-NL"/>
          </a:p>
        </p:txBody>
      </p:sp>
    </p:spTree>
    <p:extLst>
      <p:ext uri="{BB962C8B-B14F-4D97-AF65-F5344CB8AC3E}">
        <p14:creationId xmlns:p14="http://schemas.microsoft.com/office/powerpoint/2010/main" val="1751894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42863" y="739775"/>
            <a:ext cx="6583362" cy="3703638"/>
          </a:xfrm>
        </p:spPr>
      </p:sp>
      <p:sp>
        <p:nvSpPr>
          <p:cNvPr id="3" name="Tijdelijke aanduiding voor notities 2"/>
          <p:cNvSpPr>
            <a:spLocks noGrp="1"/>
          </p:cNvSpPr>
          <p:nvPr>
            <p:ph type="body" idx="1"/>
          </p:nvPr>
        </p:nvSpPr>
        <p:spPr/>
        <p:txBody>
          <a:bodyPr/>
          <a:lstStyle/>
          <a:p>
            <a:r>
              <a:rPr lang="nl-NL" dirty="0"/>
              <a:t>Op bord schema met biomoleculen</a:t>
            </a:r>
            <a:r>
              <a:rPr lang="nl-NL" baseline="0" dirty="0"/>
              <a:t> en enzymen</a:t>
            </a:r>
            <a:endParaRPr lang="nl-NL" dirty="0"/>
          </a:p>
        </p:txBody>
      </p:sp>
      <p:sp>
        <p:nvSpPr>
          <p:cNvPr id="4" name="Tijdelijke aanduiding voor dianummer 3"/>
          <p:cNvSpPr>
            <a:spLocks noGrp="1"/>
          </p:cNvSpPr>
          <p:nvPr>
            <p:ph type="sldNum" sz="quarter" idx="10"/>
          </p:nvPr>
        </p:nvSpPr>
        <p:spPr/>
        <p:txBody>
          <a:bodyPr/>
          <a:lstStyle/>
          <a:p>
            <a:fld id="{684734F5-513D-49CA-B880-0A9DD3E1651B}" type="slidenum">
              <a:rPr lang="nl-NL" altLang="nl-NL" smtClean="0"/>
              <a:pPr/>
              <a:t>14</a:t>
            </a:fld>
            <a:endParaRPr lang="nl-NL" altLang="nl-NL"/>
          </a:p>
        </p:txBody>
      </p:sp>
    </p:spTree>
    <p:extLst>
      <p:ext uri="{BB962C8B-B14F-4D97-AF65-F5344CB8AC3E}">
        <p14:creationId xmlns:p14="http://schemas.microsoft.com/office/powerpoint/2010/main" val="146620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C6AA7E6-3F65-41BD-A355-14CCC057CC3E}" type="slidenum">
              <a:rPr lang="nl-NL" altLang="nl-NL" smtClean="0"/>
              <a:pPr eaLnBrk="1" hangingPunct="1"/>
              <a:t>16</a:t>
            </a:fld>
            <a:endParaRPr lang="nl-NL" altLang="nl-NL"/>
          </a:p>
        </p:txBody>
      </p:sp>
      <p:sp>
        <p:nvSpPr>
          <p:cNvPr id="25603" name="Rectangle 2"/>
          <p:cNvSpPr>
            <a:spLocks noGrp="1" noRot="1" noChangeAspect="1" noChangeArrowheads="1" noTextEdit="1"/>
          </p:cNvSpPr>
          <p:nvPr>
            <p:ph type="sldImg"/>
          </p:nvPr>
        </p:nvSpPr>
        <p:spPr>
          <a:xfrm>
            <a:off x="42863" y="739775"/>
            <a:ext cx="6583362" cy="3703638"/>
          </a:xfrm>
          <a:ln/>
        </p:spPr>
      </p:sp>
      <p:sp>
        <p:nvSpPr>
          <p:cNvPr id="25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l-NL" altLang="nl-NL" dirty="0"/>
              <a:t>De koolhydraten</a:t>
            </a:r>
            <a:r>
              <a:rPr lang="nl-NL" altLang="nl-NL" baseline="0" dirty="0"/>
              <a:t> die we met het voedsel binnen krijgen kunnen we verdelen in twee groepen: de simpele koolhydraten en de complexe koolhydraten. De simpele koolhydraten krijgen we binnen via fruit, melk en groenten. De complexe koolhydraten krijgen we binnen via brood, rijst, pasta en zetmeelachtige producten. Deze producten bevatten naast de koolhydraten ook nog vitaminen, mineralen en vezels. De koolhydraten bestaan uit suikers en kunnen verschillende functies hebben. Polymeren van suikers kunnen structuur geven aan de de </a:t>
            </a:r>
            <a:r>
              <a:rPr lang="nl-NL" altLang="nl-NL" dirty="0"/>
              <a:t>celwanden van bacteriën, maar ook van planten (cellulose). Maar ook het erfelijk materiaal DNA en RNA hebben een suikermolecuul</a:t>
            </a:r>
            <a:r>
              <a:rPr lang="nl-NL" altLang="nl-NL" baseline="0" dirty="0"/>
              <a:t> (</a:t>
            </a:r>
            <a:r>
              <a:rPr lang="nl-NL" altLang="nl-NL" baseline="0" dirty="0" err="1"/>
              <a:t>deoxyribose</a:t>
            </a:r>
            <a:r>
              <a:rPr lang="nl-NL" altLang="nl-NL" baseline="0" dirty="0"/>
              <a:t> en ribose).</a:t>
            </a:r>
            <a:endParaRPr lang="nl-NL" altLang="nl-NL" dirty="0"/>
          </a:p>
        </p:txBody>
      </p:sp>
    </p:spTree>
    <p:extLst>
      <p:ext uri="{BB962C8B-B14F-4D97-AF65-F5344CB8AC3E}">
        <p14:creationId xmlns:p14="http://schemas.microsoft.com/office/powerpoint/2010/main" val="95633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jdelijke aanduiding voor dia-afbeelding 1"/>
          <p:cNvSpPr>
            <a:spLocks noGrp="1" noRot="1" noChangeAspect="1" noTextEdit="1"/>
          </p:cNvSpPr>
          <p:nvPr>
            <p:ph type="sldImg"/>
          </p:nvPr>
        </p:nvSpPr>
        <p:spPr>
          <a:xfrm>
            <a:off x="42863" y="739775"/>
            <a:ext cx="6583362" cy="3703638"/>
          </a:xfrm>
          <a:ln/>
        </p:spPr>
      </p:sp>
      <p:sp>
        <p:nvSpPr>
          <p:cNvPr id="24579" name="Tijdelijke aanduiding voor notities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l-NL" dirty="0"/>
              <a:t>In</a:t>
            </a:r>
            <a:r>
              <a:rPr lang="nl-NL" baseline="0" dirty="0"/>
              <a:t> het voedsel wat we binnen krijgen zitten een heleboel voedingsstoffen die we kunnen gebruiken als energie. In de colleges van Biochemie 2 zullen we ons voornamelijk richten op de koolhydraten en de vetten die geoxideerd worden tot uiteindelijk CO</a:t>
            </a:r>
            <a:r>
              <a:rPr lang="nl-NL" baseline="-25000" dirty="0"/>
              <a:t>2</a:t>
            </a:r>
            <a:r>
              <a:rPr lang="nl-NL" baseline="0" dirty="0"/>
              <a:t> en H</a:t>
            </a:r>
            <a:r>
              <a:rPr lang="nl-NL" baseline="-25000" dirty="0"/>
              <a:t>2</a:t>
            </a:r>
            <a:r>
              <a:rPr lang="nl-NL" baseline="0" dirty="0"/>
              <a:t>O en waarbij dus energie vrijkomt in de vorm van ATP bij de processen die daarbij een rol spelen. De volgende hoofdstukken na dit college zullen gaan over de </a:t>
            </a:r>
            <a:r>
              <a:rPr lang="nl-NL" baseline="0" dirty="0" err="1"/>
              <a:t>metabole</a:t>
            </a:r>
            <a:r>
              <a:rPr lang="nl-NL" baseline="0" dirty="0"/>
              <a:t> routes die koolhydraten en vetten afbreken tot CO</a:t>
            </a:r>
            <a:r>
              <a:rPr lang="nl-NL" baseline="-25000" dirty="0"/>
              <a:t>2</a:t>
            </a:r>
            <a:r>
              <a:rPr lang="nl-NL" baseline="0" dirty="0"/>
              <a:t> en H</a:t>
            </a:r>
            <a:r>
              <a:rPr lang="nl-NL" baseline="-25000" dirty="0"/>
              <a:t>2</a:t>
            </a:r>
            <a:r>
              <a:rPr lang="nl-NL" baseline="0" dirty="0"/>
              <a:t>O, maar dit college behandelt de koolhydraten die gebruikt kunnen worden als energiebron.</a:t>
            </a:r>
            <a:endParaRPr lang="nl-NL" dirty="0"/>
          </a:p>
        </p:txBody>
      </p:sp>
      <p:sp>
        <p:nvSpPr>
          <p:cNvPr id="24580" name="Tijdelijke aanduiding voor dianumm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9B6C59E-5B41-284B-990B-4E5829E6B923}" type="slidenum">
              <a:rPr lang="en-US"/>
              <a:pPr eaLnBrk="1" hangingPunct="1"/>
              <a:t>17</a:t>
            </a:fld>
            <a:endParaRPr lang="en-US"/>
          </a:p>
        </p:txBody>
      </p:sp>
    </p:spTree>
    <p:extLst>
      <p:ext uri="{BB962C8B-B14F-4D97-AF65-F5344CB8AC3E}">
        <p14:creationId xmlns:p14="http://schemas.microsoft.com/office/powerpoint/2010/main" val="142362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B02848-2C0B-4206-A891-DA7ABE78A6AC}" type="slidenum">
              <a:rPr lang="nl-NL" altLang="nl-NL"/>
              <a:pPr/>
              <a:t>18</a:t>
            </a:fld>
            <a:endParaRPr lang="nl-NL" altLang="nl-NL"/>
          </a:p>
        </p:txBody>
      </p:sp>
      <p:sp>
        <p:nvSpPr>
          <p:cNvPr id="6146" name="Rectangle 2"/>
          <p:cNvSpPr>
            <a:spLocks noGrp="1" noRot="1" noChangeAspect="1" noChangeArrowheads="1" noTextEdit="1"/>
          </p:cNvSpPr>
          <p:nvPr>
            <p:ph type="sldImg"/>
          </p:nvPr>
        </p:nvSpPr>
        <p:spPr>
          <a:xfrm>
            <a:off x="42863" y="739775"/>
            <a:ext cx="6583362" cy="3703638"/>
          </a:xfrm>
          <a:ln/>
        </p:spPr>
      </p:sp>
      <p:sp>
        <p:nvSpPr>
          <p:cNvPr id="6147" name="Rectangle 3"/>
          <p:cNvSpPr>
            <a:spLocks noGrp="1" noChangeArrowheads="1"/>
          </p:cNvSpPr>
          <p:nvPr>
            <p:ph type="body" idx="1"/>
          </p:nvPr>
        </p:nvSpPr>
        <p:spPr/>
        <p:txBody>
          <a:bodyPr/>
          <a:lstStyle/>
          <a:p>
            <a:r>
              <a:rPr lang="nl-NL" altLang="nl-NL" dirty="0"/>
              <a:t>De koolhydraten kunnen verdeeld worden in de</a:t>
            </a:r>
            <a:r>
              <a:rPr lang="nl-NL" altLang="nl-NL" baseline="0" dirty="0"/>
              <a:t> monosacchariden, </a:t>
            </a:r>
            <a:r>
              <a:rPr lang="nl-NL" altLang="nl-NL" baseline="0" dirty="0" err="1"/>
              <a:t>disacchariden</a:t>
            </a:r>
            <a:r>
              <a:rPr lang="nl-NL" altLang="nl-NL" baseline="0" dirty="0"/>
              <a:t>, </a:t>
            </a:r>
            <a:r>
              <a:rPr lang="nl-NL" altLang="nl-NL" baseline="0" dirty="0" err="1"/>
              <a:t>oligosacchariden</a:t>
            </a:r>
            <a:r>
              <a:rPr lang="nl-NL" altLang="nl-NL" baseline="0" dirty="0"/>
              <a:t> en </a:t>
            </a:r>
            <a:r>
              <a:rPr lang="nl-NL" altLang="nl-NL" baseline="0" dirty="0" err="1"/>
              <a:t>polysacchariden</a:t>
            </a:r>
            <a:r>
              <a:rPr lang="nl-NL" altLang="nl-NL" baseline="0" dirty="0"/>
              <a:t>. </a:t>
            </a:r>
            <a:r>
              <a:rPr lang="nl-NL" altLang="nl-NL" baseline="0" dirty="0" err="1"/>
              <a:t>Disacchariden</a:t>
            </a:r>
            <a:r>
              <a:rPr lang="nl-NL" altLang="nl-NL" baseline="0" dirty="0"/>
              <a:t> worden gevormd uit 2 monosacchariden en </a:t>
            </a:r>
            <a:r>
              <a:rPr lang="nl-NL" altLang="nl-NL" baseline="0" dirty="0" err="1"/>
              <a:t>oligosaccahriden</a:t>
            </a:r>
            <a:r>
              <a:rPr lang="nl-NL" altLang="nl-NL" baseline="0" dirty="0"/>
              <a:t> zijn een aantal suikermoleculen aan elkaar. </a:t>
            </a:r>
            <a:r>
              <a:rPr lang="nl-NL" altLang="nl-NL" baseline="0" dirty="0" err="1"/>
              <a:t>Polysacchariden</a:t>
            </a:r>
            <a:r>
              <a:rPr lang="nl-NL" altLang="nl-NL" baseline="0" dirty="0"/>
              <a:t> zijn lange ketens van suikermoleculen die lineair of vertakt kunnen zijn. We zullen straks ook voorbeelden gaan bekijken van </a:t>
            </a:r>
            <a:r>
              <a:rPr lang="nl-NL" altLang="nl-NL" baseline="0" dirty="0" err="1"/>
              <a:t>polysacchariden</a:t>
            </a:r>
            <a:r>
              <a:rPr lang="nl-NL" altLang="nl-NL" baseline="0" dirty="0"/>
              <a:t>. Hieronder vallen glycogeen, zetmeel en cellulose. Suikers zijn een bron van energie, maar kunnen ook een rol spelen in cel-cel interacties. Denk hierbij bijvoorbeeld aan receptoren die een bepaald suikermolecuul kunnen herkennen, of antilichamen die ook alleen een bepaalde suiker herkennen. Daarnaast spelen suikers een rol bij de structuur van bacterie- en plantencellen. De monosacchariden kunnen onderverdeeld worden in de </a:t>
            </a:r>
            <a:r>
              <a:rPr lang="nl-NL" altLang="nl-NL" baseline="0" dirty="0" err="1"/>
              <a:t>aldoses</a:t>
            </a:r>
            <a:r>
              <a:rPr lang="nl-NL" altLang="nl-NL" baseline="0" dirty="0"/>
              <a:t> (glucose) en de </a:t>
            </a:r>
            <a:r>
              <a:rPr lang="nl-NL" altLang="nl-NL" baseline="0" dirty="0" err="1"/>
              <a:t>ketoses</a:t>
            </a:r>
            <a:r>
              <a:rPr lang="nl-NL" altLang="nl-NL" baseline="0" dirty="0"/>
              <a:t> (fructose). Daarnaast kunnen suikermoleculen verschillen in grootte, doordat er een verschillend aantal C-atomen aanwezig is. Zo kunnen we onderscheid maken tussen </a:t>
            </a:r>
            <a:r>
              <a:rPr lang="nl-NL" altLang="nl-NL" baseline="0" dirty="0" err="1"/>
              <a:t>trioses</a:t>
            </a:r>
            <a:r>
              <a:rPr lang="nl-NL" altLang="nl-NL" baseline="0" dirty="0"/>
              <a:t> (3), </a:t>
            </a:r>
            <a:r>
              <a:rPr lang="nl-NL" altLang="nl-NL" baseline="0" dirty="0" err="1"/>
              <a:t>tetroses</a:t>
            </a:r>
            <a:r>
              <a:rPr lang="nl-NL" altLang="nl-NL" baseline="0" dirty="0"/>
              <a:t> (4), </a:t>
            </a:r>
            <a:r>
              <a:rPr lang="nl-NL" altLang="nl-NL" baseline="0" dirty="0" err="1"/>
              <a:t>pentoses</a:t>
            </a:r>
            <a:r>
              <a:rPr lang="nl-NL" altLang="nl-NL" baseline="0" dirty="0"/>
              <a:t> (5), </a:t>
            </a:r>
            <a:r>
              <a:rPr lang="nl-NL" altLang="nl-NL" baseline="0" dirty="0" err="1"/>
              <a:t>hexoses</a:t>
            </a:r>
            <a:r>
              <a:rPr lang="nl-NL" altLang="nl-NL" baseline="0" dirty="0"/>
              <a:t> (6), en </a:t>
            </a:r>
            <a:r>
              <a:rPr lang="nl-NL" altLang="nl-NL" baseline="0" dirty="0" err="1"/>
              <a:t>heptoses</a:t>
            </a:r>
            <a:r>
              <a:rPr lang="nl-NL" altLang="nl-NL" baseline="0" dirty="0"/>
              <a:t> (7). Dit zijn de meest voorkomende suikers in de natuur.</a:t>
            </a:r>
          </a:p>
          <a:p>
            <a:endParaRPr lang="nl-NL" altLang="nl-NL" dirty="0"/>
          </a:p>
        </p:txBody>
      </p:sp>
    </p:spTree>
    <p:extLst>
      <p:ext uri="{BB962C8B-B14F-4D97-AF65-F5344CB8AC3E}">
        <p14:creationId xmlns:p14="http://schemas.microsoft.com/office/powerpoint/2010/main" val="1712163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83362" cy="3703638"/>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De </a:t>
            </a:r>
            <a:r>
              <a:rPr lang="en-US" dirty="0" err="1"/>
              <a:t>naamgeving</a:t>
            </a:r>
            <a:r>
              <a:rPr lang="en-US" dirty="0"/>
              <a:t> van </a:t>
            </a:r>
            <a:r>
              <a:rPr lang="en-US" dirty="0" err="1"/>
              <a:t>monosacchariden</a:t>
            </a:r>
            <a:r>
              <a:rPr lang="en-US" baseline="0" dirty="0"/>
              <a:t> is </a:t>
            </a:r>
            <a:r>
              <a:rPr lang="en-US" baseline="0" dirty="0" err="1"/>
              <a:t>gebaseerd</a:t>
            </a:r>
            <a:r>
              <a:rPr lang="en-US" baseline="0" dirty="0"/>
              <a:t> op de </a:t>
            </a:r>
            <a:r>
              <a:rPr lang="en-US" baseline="0" dirty="0" err="1"/>
              <a:t>functionele</a:t>
            </a:r>
            <a:r>
              <a:rPr lang="en-US" baseline="0" dirty="0"/>
              <a:t> </a:t>
            </a:r>
            <a:r>
              <a:rPr lang="en-US" baseline="0" dirty="0" err="1"/>
              <a:t>groep</a:t>
            </a:r>
            <a:r>
              <a:rPr lang="en-US" baseline="0" dirty="0"/>
              <a:t> (aldehyde, </a:t>
            </a:r>
            <a:r>
              <a:rPr lang="en-US" baseline="0" dirty="0" err="1"/>
              <a:t>keton</a:t>
            </a:r>
            <a:r>
              <a:rPr lang="en-US" baseline="0" dirty="0"/>
              <a:t>) die </a:t>
            </a:r>
            <a:r>
              <a:rPr lang="en-US" baseline="0" dirty="0" err="1"/>
              <a:t>aanwezig</a:t>
            </a:r>
            <a:r>
              <a:rPr lang="en-US" baseline="0" dirty="0"/>
              <a:t> is in het </a:t>
            </a:r>
            <a:r>
              <a:rPr lang="en-US" baseline="0" dirty="0" err="1"/>
              <a:t>molecuul</a:t>
            </a:r>
            <a:r>
              <a:rPr lang="en-US" baseline="0" dirty="0"/>
              <a:t> en het </a:t>
            </a:r>
            <a:r>
              <a:rPr lang="en-US" baseline="0" dirty="0" err="1"/>
              <a:t>aantal</a:t>
            </a:r>
            <a:r>
              <a:rPr lang="en-US" baseline="0" dirty="0"/>
              <a:t> C-</a:t>
            </a:r>
            <a:r>
              <a:rPr lang="en-US" baseline="0" dirty="0" err="1"/>
              <a:t>atomen</a:t>
            </a:r>
            <a:r>
              <a:rPr lang="en-US" baseline="0" dirty="0"/>
              <a:t>. </a:t>
            </a:r>
            <a:r>
              <a:rPr lang="nl-NL" altLang="nl-NL" baseline="0" dirty="0"/>
              <a:t>De monosacchariden kunnen onderverdeeld worden in de </a:t>
            </a:r>
            <a:r>
              <a:rPr lang="nl-NL" altLang="nl-NL" baseline="0" dirty="0" err="1"/>
              <a:t>aldoses</a:t>
            </a:r>
            <a:r>
              <a:rPr lang="nl-NL" altLang="nl-NL" baseline="0" dirty="0"/>
              <a:t> (glucose) en de </a:t>
            </a:r>
            <a:r>
              <a:rPr lang="nl-NL" altLang="nl-NL" baseline="0" dirty="0" err="1"/>
              <a:t>ketoses</a:t>
            </a:r>
            <a:r>
              <a:rPr lang="nl-NL" altLang="nl-NL" baseline="0" dirty="0"/>
              <a:t> (fructose). Daarnaast kunnen suikermoleculen verschillen in grootte, doordat er een verschillend aantal C-atomen aanwezig is. Zo kunnen we onderscheid maken tussen </a:t>
            </a:r>
            <a:r>
              <a:rPr lang="nl-NL" altLang="nl-NL" baseline="0" dirty="0" err="1"/>
              <a:t>trioses</a:t>
            </a:r>
            <a:r>
              <a:rPr lang="nl-NL" altLang="nl-NL" baseline="0" dirty="0"/>
              <a:t> (3), </a:t>
            </a:r>
            <a:r>
              <a:rPr lang="nl-NL" altLang="nl-NL" baseline="0" dirty="0" err="1"/>
              <a:t>tetroses</a:t>
            </a:r>
            <a:r>
              <a:rPr lang="nl-NL" altLang="nl-NL" baseline="0" dirty="0"/>
              <a:t> (4), </a:t>
            </a:r>
            <a:r>
              <a:rPr lang="nl-NL" altLang="nl-NL" baseline="0" dirty="0" err="1"/>
              <a:t>pentoses</a:t>
            </a:r>
            <a:r>
              <a:rPr lang="nl-NL" altLang="nl-NL" baseline="0" dirty="0"/>
              <a:t> (5), </a:t>
            </a:r>
            <a:r>
              <a:rPr lang="nl-NL" altLang="nl-NL" baseline="0" dirty="0" err="1"/>
              <a:t>hexoses</a:t>
            </a:r>
            <a:r>
              <a:rPr lang="nl-NL" altLang="nl-NL" baseline="0" dirty="0"/>
              <a:t> (6), en </a:t>
            </a:r>
            <a:r>
              <a:rPr lang="nl-NL" altLang="nl-NL" baseline="0" dirty="0" err="1"/>
              <a:t>heptoses</a:t>
            </a:r>
            <a:r>
              <a:rPr lang="nl-NL" altLang="nl-NL" baseline="0" dirty="0"/>
              <a:t> (7). Dit zijn de meest voorkomende suikers in de natuur.</a:t>
            </a:r>
          </a:p>
          <a:p>
            <a:endParaRPr lang="en-US" dirty="0"/>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19</a:t>
            </a:fld>
            <a:endParaRPr lang="nl-NL" altLang="nl-NL"/>
          </a:p>
        </p:txBody>
      </p:sp>
    </p:spTree>
    <p:extLst>
      <p:ext uri="{BB962C8B-B14F-4D97-AF65-F5344CB8AC3E}">
        <p14:creationId xmlns:p14="http://schemas.microsoft.com/office/powerpoint/2010/main" val="2904406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D0BEE7-142D-4A8D-8D03-4FF4592F8810}" type="slidenum">
              <a:rPr lang="nl-NL" altLang="nl-NL"/>
              <a:pPr/>
              <a:t>20</a:t>
            </a:fld>
            <a:endParaRPr lang="nl-NL" altLang="nl-NL"/>
          </a:p>
        </p:txBody>
      </p:sp>
      <p:sp>
        <p:nvSpPr>
          <p:cNvPr id="46082" name="Rectangle 2"/>
          <p:cNvSpPr>
            <a:spLocks noGrp="1" noRot="1" noChangeAspect="1" noChangeArrowheads="1" noTextEdit="1"/>
          </p:cNvSpPr>
          <p:nvPr>
            <p:ph type="sldImg"/>
          </p:nvPr>
        </p:nvSpPr>
        <p:spPr>
          <a:xfrm>
            <a:off x="42863" y="739775"/>
            <a:ext cx="6583362" cy="3703638"/>
          </a:xfrm>
          <a:ln/>
        </p:spPr>
      </p:sp>
      <p:sp>
        <p:nvSpPr>
          <p:cNvPr id="46083" name="Rectangle 3"/>
          <p:cNvSpPr>
            <a:spLocks noGrp="1" noChangeArrowheads="1"/>
          </p:cNvSpPr>
          <p:nvPr>
            <p:ph type="body" idx="1"/>
          </p:nvPr>
        </p:nvSpPr>
        <p:spPr/>
        <p:txBody>
          <a:bodyPr/>
          <a:lstStyle/>
          <a:p>
            <a:r>
              <a:rPr lang="nl-NL" altLang="nl-NL" dirty="0"/>
              <a:t>Suikers met 3 C-atomen zijn </a:t>
            </a:r>
            <a:r>
              <a:rPr lang="nl-NL" altLang="nl-NL" dirty="0" err="1"/>
              <a:t>glyceraldehyde</a:t>
            </a:r>
            <a:r>
              <a:rPr lang="nl-NL" altLang="nl-NL" dirty="0"/>
              <a:t> en </a:t>
            </a:r>
            <a:r>
              <a:rPr lang="nl-NL" altLang="nl-NL" dirty="0" err="1"/>
              <a:t>dihydroxyaceton</a:t>
            </a:r>
            <a:r>
              <a:rPr lang="nl-NL" altLang="nl-NL" dirty="0"/>
              <a:t>. </a:t>
            </a:r>
            <a:r>
              <a:rPr lang="nl-NL" altLang="nl-NL" dirty="0" err="1"/>
              <a:t>Glyceraldehyde</a:t>
            </a:r>
            <a:r>
              <a:rPr lang="nl-NL" altLang="nl-NL" dirty="0"/>
              <a:t> is</a:t>
            </a:r>
            <a:r>
              <a:rPr lang="nl-NL" altLang="nl-NL" baseline="0" dirty="0"/>
              <a:t> een </a:t>
            </a:r>
            <a:r>
              <a:rPr lang="nl-NL" altLang="nl-NL" baseline="0" dirty="0" err="1"/>
              <a:t>aldose</a:t>
            </a:r>
            <a:r>
              <a:rPr lang="nl-NL" altLang="nl-NL" baseline="0" dirty="0"/>
              <a:t>, terwijl </a:t>
            </a:r>
            <a:r>
              <a:rPr lang="nl-NL" altLang="nl-NL" baseline="0" dirty="0" err="1"/>
              <a:t>dihydroxyaceton</a:t>
            </a:r>
            <a:r>
              <a:rPr lang="nl-NL" altLang="nl-NL" baseline="0" dirty="0"/>
              <a:t> een </a:t>
            </a:r>
            <a:r>
              <a:rPr lang="nl-NL" altLang="nl-NL" baseline="0" dirty="0" err="1"/>
              <a:t>ketose</a:t>
            </a:r>
            <a:r>
              <a:rPr lang="nl-NL" altLang="nl-NL" baseline="0" dirty="0"/>
              <a:t> is. Zie je de functionele groepen? In hoofdstuk 3 zijn we </a:t>
            </a:r>
            <a:r>
              <a:rPr lang="nl-NL" altLang="nl-NL" baseline="0" dirty="0" err="1"/>
              <a:t>glyceraldehyde</a:t>
            </a:r>
            <a:r>
              <a:rPr lang="nl-NL" altLang="nl-NL" baseline="0" dirty="0"/>
              <a:t> al even tegengekomen toen we de stereochemie bekeken van aminozuren. Bij moleculen met een chiraal C-atoom moeten we dus onderscheid maken tussen de </a:t>
            </a:r>
            <a:r>
              <a:rPr lang="nl-NL" altLang="nl-NL" baseline="0" dirty="0" err="1"/>
              <a:t>stereoisomeren</a:t>
            </a:r>
            <a:r>
              <a:rPr lang="nl-NL" altLang="nl-NL" baseline="0" dirty="0"/>
              <a:t> van het molecuul. Deze </a:t>
            </a:r>
            <a:r>
              <a:rPr lang="nl-NL" altLang="nl-NL" baseline="0" dirty="0" err="1"/>
              <a:t>stereoisomeren</a:t>
            </a:r>
            <a:r>
              <a:rPr lang="nl-NL" altLang="nl-NL" baseline="0" dirty="0"/>
              <a:t> hebben dus dezelfde structuurformule, maar zijn elkaars spiegelbeeld in de ruimtelijke structuur.</a:t>
            </a:r>
            <a:endParaRPr lang="nl-NL" altLang="nl-NL" dirty="0"/>
          </a:p>
          <a:p>
            <a:endParaRPr lang="nl-NL" altLang="nl-NL" dirty="0"/>
          </a:p>
        </p:txBody>
      </p:sp>
    </p:spTree>
    <p:extLst>
      <p:ext uri="{BB962C8B-B14F-4D97-AF65-F5344CB8AC3E}">
        <p14:creationId xmlns:p14="http://schemas.microsoft.com/office/powerpoint/2010/main" val="1975475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a:t>Laat moleculen zien</a:t>
            </a:r>
          </a:p>
          <a:p>
            <a:r>
              <a:rPr lang="nl-NL" dirty="0" err="1"/>
              <a:t>Non-superimposable</a:t>
            </a:r>
            <a:r>
              <a:rPr lang="nl-NL" dirty="0"/>
              <a:t> mirror</a:t>
            </a:r>
            <a:r>
              <a:rPr lang="nl-NL" baseline="0" dirty="0"/>
              <a:t> images: niet </a:t>
            </a:r>
            <a:r>
              <a:rPr lang="nl-NL" baseline="0" dirty="0" err="1"/>
              <a:t>inelkaar</a:t>
            </a:r>
            <a:r>
              <a:rPr lang="nl-NL" baseline="0" dirty="0"/>
              <a:t> te plaatsen spiegelbeelden</a:t>
            </a:r>
          </a:p>
          <a:p>
            <a:endParaRPr lang="nl-NL" dirty="0"/>
          </a:p>
        </p:txBody>
      </p:sp>
      <p:sp>
        <p:nvSpPr>
          <p:cNvPr id="4" name="Slide Number Placeholder 3"/>
          <p:cNvSpPr>
            <a:spLocks noGrp="1"/>
          </p:cNvSpPr>
          <p:nvPr>
            <p:ph type="sldNum" sz="quarter" idx="10"/>
          </p:nvPr>
        </p:nvSpPr>
        <p:spPr/>
        <p:txBody>
          <a:bodyPr/>
          <a:lstStyle/>
          <a:p>
            <a:fld id="{D35A8561-5C61-4DB8-83B8-4954058EF5A5}" type="slidenum">
              <a:rPr lang="nl-NL" smtClean="0"/>
              <a:pPr/>
              <a:t>21</a:t>
            </a:fld>
            <a:endParaRPr lang="nl-NL"/>
          </a:p>
        </p:txBody>
      </p:sp>
    </p:spTree>
    <p:extLst>
      <p:ext uri="{BB962C8B-B14F-4D97-AF65-F5344CB8AC3E}">
        <p14:creationId xmlns:p14="http://schemas.microsoft.com/office/powerpoint/2010/main" val="1339176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nl-NL"/>
              <a:t>Titelstijl van model bewerken</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a:t>Klik om de ondertitelstijl van het model te bewerken</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96356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Vertical Text Placeholder 2"/>
          <p:cNvSpPr>
            <a:spLocks noGrp="1"/>
          </p:cNvSpPr>
          <p:nvPr>
            <p:ph type="body" orient="vert" idx="1"/>
          </p:nvPr>
        </p:nvSpPr>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56183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6786" y="333375"/>
            <a:ext cx="2880783" cy="5792788"/>
          </a:xfrm>
        </p:spPr>
        <p:txBody>
          <a:bodyPr vert="eaVert"/>
          <a:lstStyle/>
          <a:p>
            <a:r>
              <a:rPr lang="nl-NL"/>
              <a:t>Titelstijl van model bewerken</a:t>
            </a:r>
          </a:p>
        </p:txBody>
      </p:sp>
      <p:sp>
        <p:nvSpPr>
          <p:cNvPr id="3" name="Vertical Text Placeholder 2"/>
          <p:cNvSpPr>
            <a:spLocks noGrp="1"/>
          </p:cNvSpPr>
          <p:nvPr>
            <p:ph type="body" orient="vert" idx="1"/>
          </p:nvPr>
        </p:nvSpPr>
        <p:spPr>
          <a:xfrm>
            <a:off x="334435" y="333375"/>
            <a:ext cx="8439151" cy="5792788"/>
          </a:xfrm>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13765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Content Placeholder 2"/>
          <p:cNvSpPr>
            <a:spLocks noGrp="1"/>
          </p:cNvSpPr>
          <p:nvPr>
            <p:ph idx="1"/>
          </p:nvPr>
        </p:nvSpPr>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22993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nl-NL"/>
              <a:t>Titelstijl van model bewerken</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tekststijl van het model te bewerken</a:t>
            </a:r>
          </a:p>
        </p:txBody>
      </p:sp>
      <p:sp>
        <p:nvSpPr>
          <p:cNvPr id="4" name="Rectangle 4"/>
          <p:cNvSpPr>
            <a:spLocks noGrp="1" noChangeArrowheads="1"/>
          </p:cNvSpPr>
          <p:nvPr>
            <p:ph type="dt" sz="half" idx="10"/>
          </p:nvPr>
        </p:nvSpPr>
        <p:spPr>
          <a:ln/>
        </p:spPr>
        <p:txBody>
          <a:bodyPr/>
          <a:lstStyle>
            <a:lvl1pPr>
              <a:defRPr/>
            </a:lvl1pPr>
          </a:lstStyle>
          <a:p>
            <a:endParaRPr lang="nl-NL" altLang="nl-NL"/>
          </a:p>
        </p:txBody>
      </p:sp>
      <p:sp>
        <p:nvSpPr>
          <p:cNvPr id="5" name="Rectangle 5"/>
          <p:cNvSpPr>
            <a:spLocks noGrp="1" noChangeArrowheads="1"/>
          </p:cNvSpPr>
          <p:nvPr>
            <p:ph type="ftr" sz="quarter" idx="11"/>
          </p:nvPr>
        </p:nvSpPr>
        <p:spPr>
          <a:ln/>
        </p:spPr>
        <p:txBody>
          <a:bodyPr/>
          <a:lstStyle>
            <a:lvl1pPr>
              <a:defRPr/>
            </a:lvl1pPr>
          </a:lstStyle>
          <a:p>
            <a:endParaRPr lang="nl-NL" altLang="nl-NL"/>
          </a:p>
        </p:txBody>
      </p:sp>
      <p:sp>
        <p:nvSpPr>
          <p:cNvPr id="6"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200423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a:ln/>
        </p:spPr>
        <p:txBody>
          <a:bodyPr/>
          <a:lstStyle>
            <a:lvl1pPr>
              <a:defRPr/>
            </a:lvl1pPr>
          </a:lstStyle>
          <a:p>
            <a:endParaRPr lang="nl-NL" altLang="nl-NL"/>
          </a:p>
        </p:txBody>
      </p:sp>
      <p:sp>
        <p:nvSpPr>
          <p:cNvPr id="6" name="Rectangle 5"/>
          <p:cNvSpPr>
            <a:spLocks noGrp="1" noChangeArrowheads="1"/>
          </p:cNvSpPr>
          <p:nvPr>
            <p:ph type="ftr" sz="quarter" idx="11"/>
          </p:nvPr>
        </p:nvSpPr>
        <p:spPr>
          <a:ln/>
        </p:spPr>
        <p:txBody>
          <a:bodyPr/>
          <a:lstStyle>
            <a:lvl1pPr>
              <a:defRPr/>
            </a:lvl1pPr>
          </a:lstStyle>
          <a:p>
            <a:endParaRPr lang="nl-NL" altLang="nl-NL"/>
          </a:p>
        </p:txBody>
      </p:sp>
      <p:sp>
        <p:nvSpPr>
          <p:cNvPr id="7"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85996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nl-NL"/>
              <a:t>Titelstijl van model bewerken</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4"/>
          <p:cNvSpPr>
            <a:spLocks noGrp="1" noChangeArrowheads="1"/>
          </p:cNvSpPr>
          <p:nvPr>
            <p:ph type="dt" sz="half" idx="10"/>
          </p:nvPr>
        </p:nvSpPr>
        <p:spPr>
          <a:ln/>
        </p:spPr>
        <p:txBody>
          <a:bodyPr/>
          <a:lstStyle>
            <a:lvl1pPr>
              <a:defRPr/>
            </a:lvl1pPr>
          </a:lstStyle>
          <a:p>
            <a:endParaRPr lang="nl-NL" altLang="nl-NL"/>
          </a:p>
        </p:txBody>
      </p:sp>
      <p:sp>
        <p:nvSpPr>
          <p:cNvPr id="8" name="Rectangle 5"/>
          <p:cNvSpPr>
            <a:spLocks noGrp="1" noChangeArrowheads="1"/>
          </p:cNvSpPr>
          <p:nvPr>
            <p:ph type="ftr" sz="quarter" idx="11"/>
          </p:nvPr>
        </p:nvSpPr>
        <p:spPr>
          <a:ln/>
        </p:spPr>
        <p:txBody>
          <a:bodyPr/>
          <a:lstStyle>
            <a:lvl1pPr>
              <a:defRPr/>
            </a:lvl1pPr>
          </a:lstStyle>
          <a:p>
            <a:endParaRPr lang="nl-NL" altLang="nl-NL"/>
          </a:p>
        </p:txBody>
      </p:sp>
      <p:sp>
        <p:nvSpPr>
          <p:cNvPr id="9"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72585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334436" y="333375"/>
            <a:ext cx="11042153" cy="935038"/>
          </a:xfrm>
        </p:spPr>
        <p:txBody>
          <a:bodyPr/>
          <a:lstStyle/>
          <a:p>
            <a:r>
              <a:rPr lang="nl-NL"/>
              <a:t>Titelstijl van model bewerken</a:t>
            </a:r>
          </a:p>
        </p:txBody>
      </p:sp>
      <p:sp>
        <p:nvSpPr>
          <p:cNvPr id="3" name="Rectangle 4"/>
          <p:cNvSpPr>
            <a:spLocks noGrp="1" noChangeArrowheads="1"/>
          </p:cNvSpPr>
          <p:nvPr>
            <p:ph type="dt" sz="half" idx="10"/>
          </p:nvPr>
        </p:nvSpPr>
        <p:spPr>
          <a:ln/>
        </p:spPr>
        <p:txBody>
          <a:bodyPr/>
          <a:lstStyle>
            <a:lvl1pPr>
              <a:defRPr/>
            </a:lvl1pPr>
          </a:lstStyle>
          <a:p>
            <a:endParaRPr lang="nl-NL" altLang="nl-NL"/>
          </a:p>
        </p:txBody>
      </p:sp>
      <p:sp>
        <p:nvSpPr>
          <p:cNvPr id="4" name="Rectangle 5"/>
          <p:cNvSpPr>
            <a:spLocks noGrp="1" noChangeArrowheads="1"/>
          </p:cNvSpPr>
          <p:nvPr>
            <p:ph type="ftr" sz="quarter" idx="11"/>
          </p:nvPr>
        </p:nvSpPr>
        <p:spPr>
          <a:ln/>
        </p:spPr>
        <p:txBody>
          <a:bodyPr/>
          <a:lstStyle>
            <a:lvl1pPr>
              <a:defRPr/>
            </a:lvl1pPr>
          </a:lstStyle>
          <a:p>
            <a:endParaRPr lang="nl-NL" altLang="nl-NL"/>
          </a:p>
        </p:txBody>
      </p:sp>
      <p:sp>
        <p:nvSpPr>
          <p:cNvPr id="5"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426811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nl-NL" altLang="nl-NL"/>
          </a:p>
        </p:txBody>
      </p:sp>
      <p:sp>
        <p:nvSpPr>
          <p:cNvPr id="3" name="Rectangle 5"/>
          <p:cNvSpPr>
            <a:spLocks noGrp="1" noChangeArrowheads="1"/>
          </p:cNvSpPr>
          <p:nvPr>
            <p:ph type="ftr" sz="quarter" idx="11"/>
          </p:nvPr>
        </p:nvSpPr>
        <p:spPr>
          <a:ln/>
        </p:spPr>
        <p:txBody>
          <a:bodyPr/>
          <a:lstStyle>
            <a:lvl1pPr>
              <a:defRPr/>
            </a:lvl1pPr>
          </a:lstStyle>
          <a:p>
            <a:endParaRPr lang="nl-NL" altLang="nl-NL"/>
          </a:p>
        </p:txBody>
      </p:sp>
      <p:sp>
        <p:nvSpPr>
          <p:cNvPr id="4"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81820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nl-NL"/>
              <a:t>Titelstijl van model bewerken</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Rectangle 4"/>
          <p:cNvSpPr>
            <a:spLocks noGrp="1" noChangeArrowheads="1"/>
          </p:cNvSpPr>
          <p:nvPr>
            <p:ph type="dt" sz="half" idx="10"/>
          </p:nvPr>
        </p:nvSpPr>
        <p:spPr>
          <a:ln/>
        </p:spPr>
        <p:txBody>
          <a:bodyPr/>
          <a:lstStyle>
            <a:lvl1pPr>
              <a:defRPr/>
            </a:lvl1pPr>
          </a:lstStyle>
          <a:p>
            <a:endParaRPr lang="nl-NL" altLang="nl-NL"/>
          </a:p>
        </p:txBody>
      </p:sp>
      <p:sp>
        <p:nvSpPr>
          <p:cNvPr id="6" name="Rectangle 5"/>
          <p:cNvSpPr>
            <a:spLocks noGrp="1" noChangeArrowheads="1"/>
          </p:cNvSpPr>
          <p:nvPr>
            <p:ph type="ftr" sz="quarter" idx="11"/>
          </p:nvPr>
        </p:nvSpPr>
        <p:spPr>
          <a:ln/>
        </p:spPr>
        <p:txBody>
          <a:bodyPr/>
          <a:lstStyle>
            <a:lvl1pPr>
              <a:defRPr/>
            </a:lvl1pPr>
          </a:lstStyle>
          <a:p>
            <a:endParaRPr lang="nl-NL" altLang="nl-NL"/>
          </a:p>
        </p:txBody>
      </p:sp>
      <p:sp>
        <p:nvSpPr>
          <p:cNvPr id="7"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123838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l-NL"/>
              <a:t>Titelstijl van model bewerken</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Rectangle 4"/>
          <p:cNvSpPr>
            <a:spLocks noGrp="1" noChangeArrowheads="1"/>
          </p:cNvSpPr>
          <p:nvPr>
            <p:ph type="dt" sz="half" idx="10"/>
          </p:nvPr>
        </p:nvSpPr>
        <p:spPr>
          <a:ln/>
        </p:spPr>
        <p:txBody>
          <a:bodyPr/>
          <a:lstStyle>
            <a:lvl1pPr>
              <a:defRPr/>
            </a:lvl1pPr>
          </a:lstStyle>
          <a:p>
            <a:endParaRPr lang="nl-NL" altLang="nl-NL"/>
          </a:p>
        </p:txBody>
      </p:sp>
      <p:sp>
        <p:nvSpPr>
          <p:cNvPr id="6" name="Rectangle 5"/>
          <p:cNvSpPr>
            <a:spLocks noGrp="1" noChangeArrowheads="1"/>
          </p:cNvSpPr>
          <p:nvPr>
            <p:ph type="ftr" sz="quarter" idx="11"/>
          </p:nvPr>
        </p:nvSpPr>
        <p:spPr>
          <a:ln/>
        </p:spPr>
        <p:txBody>
          <a:bodyPr/>
          <a:lstStyle>
            <a:lvl1pPr>
              <a:defRPr/>
            </a:lvl1pPr>
          </a:lstStyle>
          <a:p>
            <a:endParaRPr lang="en-US" dirty="0"/>
          </a:p>
        </p:txBody>
      </p:sp>
      <p:sp>
        <p:nvSpPr>
          <p:cNvPr id="7" name="Rectangle 6"/>
          <p:cNvSpPr>
            <a:spLocks noGrp="1" noChangeArrowheads="1"/>
          </p:cNvSpPr>
          <p:nvPr>
            <p:ph type="sldNum" sz="quarter" idx="12"/>
          </p:nvPr>
        </p:nvSpPr>
        <p:spPr>
          <a:ln/>
        </p:spPr>
        <p:txBody>
          <a:bodyPr/>
          <a:lstStyle>
            <a:lvl1pPr>
              <a:defRPr/>
            </a:lvl1pPr>
          </a:lstStyle>
          <a:p>
            <a:fld id="{3740116C-E289-4E5B-B87D-A2FD2BE78690}" type="slidenum">
              <a:rPr lang="nl-NL" altLang="nl-NL" smtClean="0"/>
              <a:pPr/>
              <a:t>‹nr.›</a:t>
            </a:fld>
            <a:endParaRPr lang="nl-NL" altLang="nl-NL"/>
          </a:p>
        </p:txBody>
      </p:sp>
    </p:spTree>
    <p:extLst>
      <p:ext uri="{BB962C8B-B14F-4D97-AF65-F5344CB8AC3E}">
        <p14:creationId xmlns:p14="http://schemas.microsoft.com/office/powerpoint/2010/main" val="8876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4435" y="333378"/>
            <a:ext cx="11523133" cy="7921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t>Titel to edit Master title style</a:t>
            </a:r>
          </a:p>
        </p:txBody>
      </p:sp>
      <p:sp>
        <p:nvSpPr>
          <p:cNvPr id="1027" name="Rectangle 3"/>
          <p:cNvSpPr>
            <a:spLocks noGrp="1" noChangeArrowheads="1"/>
          </p:cNvSpPr>
          <p:nvPr>
            <p:ph type="body" idx="1"/>
          </p:nvPr>
        </p:nvSpPr>
        <p:spPr bwMode="auto">
          <a:xfrm>
            <a:off x="609600" y="1600203"/>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Arial" charset="0"/>
              </a:defRPr>
            </a:lvl1pPr>
          </a:lstStyle>
          <a:p>
            <a:endParaRPr lang="nl-NL" altLang="nl-NL"/>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Arial" charset="0"/>
              </a:defRPr>
            </a:lvl1pPr>
          </a:lstStyle>
          <a:p>
            <a:endParaRPr lang="nl-NL" altLang="nl-NL"/>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Arial" charset="0"/>
              </a:defRPr>
            </a:lvl1pPr>
          </a:lstStyle>
          <a:p>
            <a:fld id="{3740116C-E289-4E5B-B87D-A2FD2BE78690}" type="slidenum">
              <a:rPr lang="nl-NL" altLang="nl-NL" smtClean="0"/>
              <a:pPr/>
              <a:t>‹nr.›</a:t>
            </a:fld>
            <a:endParaRPr lang="nl-NL" altLang="nl-NL"/>
          </a:p>
        </p:txBody>
      </p:sp>
      <p:sp>
        <p:nvSpPr>
          <p:cNvPr id="1031" name="Line 7"/>
          <p:cNvSpPr>
            <a:spLocks noChangeShapeType="1"/>
          </p:cNvSpPr>
          <p:nvPr/>
        </p:nvSpPr>
        <p:spPr bwMode="auto">
          <a:xfrm>
            <a:off x="334435" y="1125538"/>
            <a:ext cx="11523133"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nl-NL"/>
          </a:p>
        </p:txBody>
      </p:sp>
      <p:pic>
        <p:nvPicPr>
          <p:cNvPr id="1032" name="Picture 8" descr="img_hh_logo_n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435" y="6173788"/>
            <a:ext cx="26797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01482"/>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l" rtl="0" eaLnBrk="1" fontAlgn="base" hangingPunct="1">
        <a:spcBef>
          <a:spcPct val="0"/>
        </a:spcBef>
        <a:spcAft>
          <a:spcPct val="0"/>
        </a:spcAft>
        <a:defRPr sz="4400">
          <a:solidFill>
            <a:schemeClr val="tx2"/>
          </a:solidFill>
          <a:latin typeface="+mj-lt"/>
          <a:ea typeface="ＭＳ Ｐゴシック" charset="0"/>
          <a:cs typeface="+mj-cs"/>
        </a:defRPr>
      </a:lvl1pPr>
      <a:lvl2pPr algn="l"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2"/>
          </a:solidFill>
          <a:latin typeface="Arial" charset="0"/>
          <a:cs typeface="Arial" charset="0"/>
        </a:defRPr>
      </a:lvl6pPr>
      <a:lvl7pPr marL="914400" algn="l" rtl="0" eaLnBrk="1" fontAlgn="base" hangingPunct="1">
        <a:spcBef>
          <a:spcPct val="0"/>
        </a:spcBef>
        <a:spcAft>
          <a:spcPct val="0"/>
        </a:spcAft>
        <a:defRPr sz="4400">
          <a:solidFill>
            <a:schemeClr val="tx2"/>
          </a:solidFill>
          <a:latin typeface="Arial" charset="0"/>
          <a:cs typeface="Arial" charset="0"/>
        </a:defRPr>
      </a:lvl7pPr>
      <a:lvl8pPr marL="1371600" algn="l" rtl="0" eaLnBrk="1" fontAlgn="base" hangingPunct="1">
        <a:spcBef>
          <a:spcPct val="0"/>
        </a:spcBef>
        <a:spcAft>
          <a:spcPct val="0"/>
        </a:spcAft>
        <a:defRPr sz="4400">
          <a:solidFill>
            <a:schemeClr val="tx2"/>
          </a:solidFill>
          <a:latin typeface="Arial" charset="0"/>
          <a:cs typeface="Arial" charset="0"/>
        </a:defRPr>
      </a:lvl8pPr>
      <a:lvl9pPr marL="1828800" algn="l"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fR3NxCR9z2U"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youtube.com/watch?v=H8WJ2KENlK0&amp;list=PL3EED4C1D684D3ADF" TargetMode="External"/><Relationship Id="rId7"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youtube.com/watch?v=71GjsRnsoL8&amp;vl=en" TargetMode="Externa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kWch9J0EGG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bE0FbqPIhW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nl-NL" altLang="nl-NL" dirty="0"/>
              <a:t>Biochemie 2</a:t>
            </a:r>
            <a:br>
              <a:rPr lang="nl-NL" altLang="nl-NL" dirty="0"/>
            </a:br>
            <a:r>
              <a:rPr lang="nl-NL" altLang="nl-NL" dirty="0"/>
              <a:t>Metabolisme</a:t>
            </a:r>
            <a:endParaRPr lang="nl-NL" altLang="nl-NL" dirty="0">
              <a:solidFill>
                <a:schemeClr val="tx2"/>
              </a:solidFill>
            </a:endParaRPr>
          </a:p>
        </p:txBody>
      </p:sp>
      <p:sp>
        <p:nvSpPr>
          <p:cNvPr id="2051" name="Rectangle 3"/>
          <p:cNvSpPr>
            <a:spLocks noGrp="1" noChangeArrowheads="1"/>
          </p:cNvSpPr>
          <p:nvPr>
            <p:ph type="subTitle" idx="1"/>
          </p:nvPr>
        </p:nvSpPr>
        <p:spPr/>
        <p:txBody>
          <a:bodyPr/>
          <a:lstStyle/>
          <a:p>
            <a:r>
              <a:rPr lang="nl-NL" altLang="nl-NL" dirty="0">
                <a:solidFill>
                  <a:schemeClr val="tx2"/>
                </a:solidFill>
              </a:rPr>
              <a:t>Sanne Nabuurs</a:t>
            </a:r>
          </a:p>
          <a:p>
            <a:r>
              <a:rPr lang="nl-NL" altLang="nl-NL" sz="2000" dirty="0" err="1">
                <a:solidFill>
                  <a:schemeClr val="tx2"/>
                </a:solidFill>
              </a:rPr>
              <a:t>s.m.nabuurs@pl.hanze.nl</a:t>
            </a:r>
            <a:endParaRPr lang="nl-NL" altLang="nl-NL" sz="2000"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0A583B-831A-D04C-ACAA-CDDCDFE1DE68}"/>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FEA11BAF-D61A-394C-A8DA-2A774527CA8A}"/>
              </a:ext>
            </a:extLst>
          </p:cNvPr>
          <p:cNvSpPr>
            <a:spLocks noGrp="1"/>
          </p:cNvSpPr>
          <p:nvPr>
            <p:ph idx="1"/>
          </p:nvPr>
        </p:nvSpPr>
        <p:spPr/>
        <p:txBody>
          <a:bodyPr/>
          <a:lstStyle/>
          <a:p>
            <a:r>
              <a:rPr lang="nl-NL" dirty="0">
                <a:hlinkClick r:id="rId2"/>
              </a:rPr>
              <a:t>filmpje</a:t>
            </a:r>
            <a:endParaRPr lang="nl-NL" dirty="0"/>
          </a:p>
        </p:txBody>
      </p:sp>
    </p:spTree>
    <p:extLst>
      <p:ext uri="{BB962C8B-B14F-4D97-AF65-F5344CB8AC3E}">
        <p14:creationId xmlns:p14="http://schemas.microsoft.com/office/powerpoint/2010/main" val="148128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Leerstof boek</a:t>
            </a:r>
          </a:p>
        </p:txBody>
      </p:sp>
      <p:sp>
        <p:nvSpPr>
          <p:cNvPr id="3" name="Tijdelijke aanduiding voor inhoud 2"/>
          <p:cNvSpPr>
            <a:spLocks noGrp="1"/>
          </p:cNvSpPr>
          <p:nvPr>
            <p:ph idx="1"/>
          </p:nvPr>
        </p:nvSpPr>
        <p:spPr>
          <a:xfrm>
            <a:off x="334435" y="1268760"/>
            <a:ext cx="8229600" cy="4525963"/>
          </a:xfrm>
        </p:spPr>
        <p:txBody>
          <a:bodyPr/>
          <a:lstStyle/>
          <a:p>
            <a:r>
              <a:rPr lang="nl-NL" sz="1600" dirty="0"/>
              <a:t>10.1</a:t>
            </a:r>
          </a:p>
          <a:p>
            <a:r>
              <a:rPr lang="nl-NL" sz="1600" dirty="0"/>
              <a:t>10.2</a:t>
            </a:r>
          </a:p>
          <a:p>
            <a:r>
              <a:rPr lang="nl-NL" sz="1600" dirty="0"/>
              <a:t>14: Alleen stof in </a:t>
            </a:r>
            <a:r>
              <a:rPr lang="nl-NL" sz="1600" dirty="0" err="1"/>
              <a:t>powerpoint</a:t>
            </a:r>
            <a:r>
              <a:rPr lang="nl-NL" sz="1600" dirty="0"/>
              <a:t> les 1</a:t>
            </a:r>
          </a:p>
          <a:p>
            <a:r>
              <a:rPr lang="nl-NL" sz="1600" dirty="0"/>
              <a:t>15.1</a:t>
            </a:r>
          </a:p>
          <a:p>
            <a:r>
              <a:rPr lang="nl-NL" sz="1600" dirty="0"/>
              <a:t>15.2</a:t>
            </a:r>
          </a:p>
          <a:p>
            <a:r>
              <a:rPr lang="nl-NL" sz="1600" dirty="0"/>
              <a:t>15.3 (NIET pg 264: </a:t>
            </a:r>
            <a:r>
              <a:rPr lang="nl-NL" sz="1600" dirty="0" err="1"/>
              <a:t>phosphoryl</a:t>
            </a:r>
            <a:r>
              <a:rPr lang="is-IS" sz="1600" dirty="0"/>
              <a:t>…, WEL tabel 15.1 begrijpen)</a:t>
            </a:r>
          </a:p>
          <a:p>
            <a:r>
              <a:rPr lang="is-IS" sz="1600" dirty="0"/>
              <a:t>15.4</a:t>
            </a:r>
          </a:p>
          <a:p>
            <a:r>
              <a:rPr lang="is-IS" sz="1600" dirty="0"/>
              <a:t>15.5 (NIET pg 271-273 (Many activated... </a:t>
            </a:r>
            <a:r>
              <a:rPr lang="nl-NL" sz="1600" dirty="0"/>
              <a:t>E</a:t>
            </a:r>
            <a:r>
              <a:rPr lang="is-IS" sz="1600" dirty="0"/>
              <a:t>tc) </a:t>
            </a:r>
          </a:p>
          <a:p>
            <a:r>
              <a:rPr lang="is-IS" sz="1600" dirty="0"/>
              <a:t>15.6</a:t>
            </a:r>
          </a:p>
          <a:p>
            <a:r>
              <a:rPr lang="nl-NL" sz="1600" dirty="0"/>
              <a:t>16.1 (+ </a:t>
            </a:r>
            <a:r>
              <a:rPr lang="nl-NL" sz="1600" dirty="0" err="1"/>
              <a:t>clinical</a:t>
            </a:r>
            <a:r>
              <a:rPr lang="nl-NL" sz="1600" dirty="0"/>
              <a:t> </a:t>
            </a:r>
            <a:r>
              <a:rPr lang="nl-NL" sz="1600" dirty="0" err="1"/>
              <a:t>insight</a:t>
            </a:r>
            <a:r>
              <a:rPr lang="nl-NL" sz="1600" dirty="0"/>
              <a:t> pg 287)</a:t>
            </a:r>
          </a:p>
          <a:p>
            <a:r>
              <a:rPr lang="nl-NL" sz="1600" dirty="0"/>
              <a:t>16.2</a:t>
            </a:r>
          </a:p>
          <a:p>
            <a:r>
              <a:rPr lang="nl-NL" sz="1600" dirty="0"/>
              <a:t>16.4 (tot pg 300 The </a:t>
            </a:r>
            <a:r>
              <a:rPr lang="nl-NL" sz="1600" dirty="0" err="1"/>
              <a:t>regulation</a:t>
            </a:r>
            <a:r>
              <a:rPr lang="is-IS" sz="1600" dirty="0"/>
              <a:t>… WEL fig 16.13)</a:t>
            </a:r>
          </a:p>
          <a:p>
            <a:r>
              <a:rPr lang="nl-NL" sz="1600" dirty="0"/>
              <a:t>17.1</a:t>
            </a:r>
          </a:p>
          <a:p>
            <a:r>
              <a:rPr lang="nl-NL" sz="1600" dirty="0"/>
              <a:t>17.2 (alleen pg 320)</a:t>
            </a:r>
          </a:p>
          <a:p>
            <a:r>
              <a:rPr lang="nl-NL" sz="1600" dirty="0"/>
              <a:t>18.1 alleen de 5 (co)enzymen leren (pg 332-333)</a:t>
            </a:r>
          </a:p>
          <a:p>
            <a:r>
              <a:rPr lang="nl-NL" sz="1600" dirty="0"/>
              <a:t>18.2 Figuur 18.10 begrijpen</a:t>
            </a:r>
          </a:p>
          <a:p>
            <a:endParaRPr lang="nl-NL" sz="1600" dirty="0"/>
          </a:p>
          <a:p>
            <a:endParaRPr lang="is-IS" sz="1600" dirty="0"/>
          </a:p>
          <a:p>
            <a:endParaRPr lang="nl-NL" sz="1600" dirty="0"/>
          </a:p>
          <a:p>
            <a:endParaRPr lang="nl-NL" sz="1600" dirty="0"/>
          </a:p>
          <a:p>
            <a:endParaRPr lang="nl-NL" sz="1600" dirty="0"/>
          </a:p>
        </p:txBody>
      </p:sp>
    </p:spTree>
    <p:extLst>
      <p:ext uri="{BB962C8B-B14F-4D97-AF65-F5344CB8AC3E}">
        <p14:creationId xmlns:p14="http://schemas.microsoft.com/office/powerpoint/2010/main" val="41703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Leerstof boek</a:t>
            </a:r>
          </a:p>
        </p:txBody>
      </p:sp>
      <p:sp>
        <p:nvSpPr>
          <p:cNvPr id="3" name="Tijdelijke aanduiding voor inhoud 2"/>
          <p:cNvSpPr>
            <a:spLocks noGrp="1"/>
          </p:cNvSpPr>
          <p:nvPr>
            <p:ph idx="1"/>
          </p:nvPr>
        </p:nvSpPr>
        <p:spPr>
          <a:xfrm>
            <a:off x="479376" y="1268760"/>
            <a:ext cx="8229600" cy="4525963"/>
          </a:xfrm>
        </p:spPr>
        <p:txBody>
          <a:bodyPr/>
          <a:lstStyle/>
          <a:p>
            <a:r>
              <a:rPr lang="nl-NL" sz="1600" dirty="0"/>
              <a:t>19.1</a:t>
            </a:r>
          </a:p>
          <a:p>
            <a:r>
              <a:rPr lang="nl-NL" sz="1600" dirty="0"/>
              <a:t>19.2</a:t>
            </a:r>
          </a:p>
          <a:p>
            <a:r>
              <a:rPr lang="nl-NL" sz="1600" dirty="0"/>
              <a:t>19.3 (geen mechanisme figuur 19.5)</a:t>
            </a:r>
          </a:p>
          <a:p>
            <a:r>
              <a:rPr lang="nl-NL" sz="1600" dirty="0"/>
              <a:t>19.4 (figuur 19.7 begrijpen) NIET (pg 353 laatste stuk)</a:t>
            </a:r>
          </a:p>
          <a:p>
            <a:r>
              <a:rPr lang="nl-NL" sz="1600" dirty="0"/>
              <a:t>20.1</a:t>
            </a:r>
          </a:p>
          <a:p>
            <a:r>
              <a:rPr lang="nl-NL" sz="1600" dirty="0"/>
              <a:t>20.2 (NIET de mechanismen) </a:t>
            </a:r>
          </a:p>
          <a:p>
            <a:r>
              <a:rPr lang="nl-NL" sz="1600" dirty="0"/>
              <a:t>20.3 (NIET mechanisme enzymen) (NIET pg 377-378)</a:t>
            </a:r>
          </a:p>
          <a:p>
            <a:r>
              <a:rPr lang="nl-NL" sz="1600" dirty="0"/>
              <a:t>20.4</a:t>
            </a:r>
          </a:p>
          <a:p>
            <a:r>
              <a:rPr lang="nl-NL" sz="1600" dirty="0"/>
              <a:t>21.1</a:t>
            </a:r>
          </a:p>
          <a:p>
            <a:r>
              <a:rPr lang="nl-NL" sz="1600" dirty="0"/>
              <a:t>21.2 (NIET </a:t>
            </a:r>
            <a:r>
              <a:rPr lang="nl-NL" sz="1600" dirty="0" err="1"/>
              <a:t>malaat</a:t>
            </a:r>
            <a:r>
              <a:rPr lang="nl-NL" sz="1600" dirty="0"/>
              <a:t> </a:t>
            </a:r>
            <a:r>
              <a:rPr lang="nl-NL" sz="1600" dirty="0" err="1"/>
              <a:t>aspartaat</a:t>
            </a:r>
            <a:r>
              <a:rPr lang="nl-NL" sz="1600" dirty="0"/>
              <a:t> shuttle)</a:t>
            </a:r>
          </a:p>
          <a:p>
            <a:r>
              <a:rPr lang="nl-NL" sz="1600" dirty="0"/>
              <a:t>21.3 </a:t>
            </a:r>
          </a:p>
          <a:p>
            <a:r>
              <a:rPr lang="nl-NL" sz="1600" dirty="0"/>
              <a:t>24.1 </a:t>
            </a:r>
          </a:p>
          <a:p>
            <a:r>
              <a:rPr lang="nl-NL" sz="1600" dirty="0"/>
              <a:t>24.2 (alleen lever fosfatase (449-450)</a:t>
            </a:r>
          </a:p>
          <a:p>
            <a:r>
              <a:rPr lang="nl-NL" sz="1600" dirty="0"/>
              <a:t>26.1</a:t>
            </a:r>
          </a:p>
          <a:p>
            <a:r>
              <a:rPr lang="nl-NL" sz="1600" dirty="0"/>
              <a:t>Alleen </a:t>
            </a:r>
            <a:r>
              <a:rPr lang="nl-NL" sz="1600" dirty="0" err="1"/>
              <a:t>powerpoint</a:t>
            </a:r>
            <a:r>
              <a:rPr lang="nl-NL" sz="1600" dirty="0"/>
              <a:t>, niet de verschillende stappen</a:t>
            </a:r>
          </a:p>
          <a:p>
            <a:endParaRPr lang="nl-NL" sz="1600" dirty="0"/>
          </a:p>
          <a:p>
            <a:endParaRPr lang="nl-NL" sz="1600" dirty="0"/>
          </a:p>
          <a:p>
            <a:endParaRPr lang="nl-NL" sz="1600" dirty="0"/>
          </a:p>
          <a:p>
            <a:endParaRPr lang="nl-NL" sz="1600" dirty="0"/>
          </a:p>
          <a:p>
            <a:endParaRPr lang="nl-NL" sz="1600" dirty="0"/>
          </a:p>
          <a:p>
            <a:endParaRPr lang="is-IS" sz="1600" dirty="0"/>
          </a:p>
          <a:p>
            <a:endParaRPr lang="nl-NL" sz="1600" dirty="0"/>
          </a:p>
          <a:p>
            <a:endParaRPr lang="nl-NL" sz="1600" dirty="0"/>
          </a:p>
          <a:p>
            <a:endParaRPr lang="nl-NL" sz="1600" dirty="0"/>
          </a:p>
        </p:txBody>
      </p:sp>
    </p:spTree>
    <p:extLst>
      <p:ext uri="{BB962C8B-B14F-4D97-AF65-F5344CB8AC3E}">
        <p14:creationId xmlns:p14="http://schemas.microsoft.com/office/powerpoint/2010/main" val="33737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Hoofdstuk 14</a:t>
            </a:r>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9056" y="1600203"/>
            <a:ext cx="6393893" cy="4525963"/>
          </a:xfrm>
        </p:spPr>
      </p:pic>
    </p:spTree>
    <p:extLst>
      <p:ext uri="{BB962C8B-B14F-4D97-AF65-F5344CB8AC3E}">
        <p14:creationId xmlns:p14="http://schemas.microsoft.com/office/powerpoint/2010/main" val="1007173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Pizza!</a:t>
            </a:r>
          </a:p>
        </p:txBody>
      </p:sp>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0555" y="1600203"/>
            <a:ext cx="4230890" cy="4525963"/>
          </a:xfrm>
        </p:spPr>
      </p:pic>
    </p:spTree>
    <p:extLst>
      <p:ext uri="{BB962C8B-B14F-4D97-AF65-F5344CB8AC3E}">
        <p14:creationId xmlns:p14="http://schemas.microsoft.com/office/powerpoint/2010/main" val="977042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Overzicht digestie</a:t>
            </a:r>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1773342087"/>
              </p:ext>
            </p:extLst>
          </p:nvPr>
        </p:nvGraphicFramePr>
        <p:xfrm>
          <a:off x="479376" y="1628800"/>
          <a:ext cx="11233248" cy="3337560"/>
        </p:xfrm>
        <a:graphic>
          <a:graphicData uri="http://schemas.openxmlformats.org/drawingml/2006/table">
            <a:tbl>
              <a:tblPr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941984">
                  <a:extLst>
                    <a:ext uri="{9D8B030D-6E8A-4147-A177-3AD203B41FA5}">
                      <a16:colId xmlns:a16="http://schemas.microsoft.com/office/drawing/2014/main" val="20002"/>
                    </a:ext>
                  </a:extLst>
                </a:gridCol>
                <a:gridCol w="4176464">
                  <a:extLst>
                    <a:ext uri="{9D8B030D-6E8A-4147-A177-3AD203B41FA5}">
                      <a16:colId xmlns:a16="http://schemas.microsoft.com/office/drawing/2014/main" val="20003"/>
                    </a:ext>
                  </a:extLst>
                </a:gridCol>
              </a:tblGrid>
              <a:tr h="370840">
                <a:tc>
                  <a:txBody>
                    <a:bodyPr/>
                    <a:lstStyle/>
                    <a:p>
                      <a:r>
                        <a:rPr lang="nl-NL" dirty="0"/>
                        <a:t>Mond</a:t>
                      </a:r>
                    </a:p>
                  </a:txBody>
                  <a:tcPr/>
                </a:tc>
                <a:tc>
                  <a:txBody>
                    <a:bodyPr/>
                    <a:lstStyle/>
                    <a:p>
                      <a:r>
                        <a:rPr lang="nl-NL" baseline="0" dirty="0" err="1"/>
                        <a:t>polysaccharide</a:t>
                      </a:r>
                      <a:endParaRPr lang="nl-NL"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latin typeface="Symbol" charset="2"/>
                          <a:ea typeface="Symbol" charset="2"/>
                          <a:cs typeface="Symbol" charset="2"/>
                        </a:rPr>
                        <a:t>a</a:t>
                      </a:r>
                      <a:r>
                        <a:rPr lang="nl-NL" dirty="0"/>
                        <a:t>-amylase</a:t>
                      </a:r>
                    </a:p>
                  </a:txBody>
                  <a:tcPr/>
                </a:tc>
                <a:tc>
                  <a:txBody>
                    <a:bodyPr/>
                    <a:lstStyle/>
                    <a:p>
                      <a:r>
                        <a:rPr lang="nl-NL" dirty="0"/>
                        <a:t>Kauwen, speeksel</a:t>
                      </a:r>
                    </a:p>
                  </a:txBody>
                  <a:tcPr/>
                </a:tc>
                <a:extLst>
                  <a:ext uri="{0D108BD9-81ED-4DB2-BD59-A6C34878D82A}">
                    <a16:rowId xmlns:a16="http://schemas.microsoft.com/office/drawing/2014/main" val="10000"/>
                  </a:ext>
                </a:extLst>
              </a:tr>
              <a:tr h="370840">
                <a:tc>
                  <a:txBody>
                    <a:bodyPr/>
                    <a:lstStyle/>
                    <a:p>
                      <a:r>
                        <a:rPr lang="nl-NL" dirty="0"/>
                        <a:t>Maag</a:t>
                      </a:r>
                    </a:p>
                  </a:txBody>
                  <a:tcPr/>
                </a:tc>
                <a:tc>
                  <a:txBody>
                    <a:bodyPr/>
                    <a:lstStyle/>
                    <a:p>
                      <a:r>
                        <a:rPr lang="nl-NL" dirty="0"/>
                        <a:t>eiwitten</a:t>
                      </a:r>
                    </a:p>
                  </a:txBody>
                  <a:tcPr/>
                </a:tc>
                <a:tc>
                  <a:txBody>
                    <a:bodyPr/>
                    <a:lstStyle/>
                    <a:p>
                      <a:r>
                        <a:rPr lang="nl-NL" dirty="0"/>
                        <a:t>pepsine</a:t>
                      </a:r>
                    </a:p>
                  </a:txBody>
                  <a:tcPr/>
                </a:tc>
                <a:tc>
                  <a:txBody>
                    <a:bodyPr/>
                    <a:lstStyle/>
                    <a:p>
                      <a:r>
                        <a:rPr lang="nl-NL" dirty="0"/>
                        <a:t>Lage</a:t>
                      </a:r>
                      <a:r>
                        <a:rPr lang="nl-NL" baseline="0" dirty="0"/>
                        <a:t> pH, </a:t>
                      </a:r>
                      <a:r>
                        <a:rPr lang="nl-NL" baseline="0" dirty="0" err="1"/>
                        <a:t>denaturatie</a:t>
                      </a:r>
                      <a:endParaRPr lang="nl-NL" dirty="0"/>
                    </a:p>
                  </a:txBody>
                  <a:tcPr/>
                </a:tc>
                <a:extLst>
                  <a:ext uri="{0D108BD9-81ED-4DB2-BD59-A6C34878D82A}">
                    <a16:rowId xmlns:a16="http://schemas.microsoft.com/office/drawing/2014/main" val="10001"/>
                  </a:ext>
                </a:extLst>
              </a:tr>
              <a:tr h="370840">
                <a:tc>
                  <a:txBody>
                    <a:bodyPr/>
                    <a:lstStyle/>
                    <a:p>
                      <a:endParaRPr lang="nl-NL" dirty="0"/>
                    </a:p>
                  </a:txBody>
                  <a:tcPr/>
                </a:tc>
                <a:tc>
                  <a:txBody>
                    <a:bodyPr/>
                    <a:lstStyle/>
                    <a:p>
                      <a:r>
                        <a:rPr lang="nl-NL" dirty="0"/>
                        <a:t>vetten</a:t>
                      </a:r>
                    </a:p>
                  </a:txBody>
                  <a:tcPr/>
                </a:tc>
                <a:tc>
                  <a:txBody>
                    <a:bodyPr/>
                    <a:lstStyle/>
                    <a:p>
                      <a:endParaRPr lang="nl-NL" dirty="0"/>
                    </a:p>
                  </a:txBody>
                  <a:tcPr/>
                </a:tc>
                <a:tc>
                  <a:txBody>
                    <a:bodyPr/>
                    <a:lstStyle/>
                    <a:p>
                      <a:r>
                        <a:rPr lang="nl-NL" dirty="0"/>
                        <a:t>emulsie</a:t>
                      </a:r>
                    </a:p>
                  </a:txBody>
                  <a:tcPr/>
                </a:tc>
                <a:extLst>
                  <a:ext uri="{0D108BD9-81ED-4DB2-BD59-A6C34878D82A}">
                    <a16:rowId xmlns:a16="http://schemas.microsoft.com/office/drawing/2014/main" val="10002"/>
                  </a:ext>
                </a:extLst>
              </a:tr>
              <a:tr h="370840">
                <a:tc>
                  <a:txBody>
                    <a:bodyPr/>
                    <a:lstStyle/>
                    <a:p>
                      <a:r>
                        <a:rPr lang="nl-NL" dirty="0"/>
                        <a:t>Dunne darm</a:t>
                      </a:r>
                    </a:p>
                  </a:txBody>
                  <a:tcPr/>
                </a:tc>
                <a:tc>
                  <a:txBody>
                    <a:bodyPr/>
                    <a:lstStyle/>
                    <a:p>
                      <a:r>
                        <a:rPr lang="nl-NL" dirty="0"/>
                        <a:t>eiwitten</a:t>
                      </a:r>
                    </a:p>
                  </a:txBody>
                  <a:tcPr/>
                </a:tc>
                <a:tc>
                  <a:txBody>
                    <a:bodyPr/>
                    <a:lstStyle/>
                    <a:p>
                      <a:r>
                        <a:rPr lang="nl-NL" dirty="0" err="1"/>
                        <a:t>Proteases</a:t>
                      </a:r>
                      <a:r>
                        <a:rPr lang="nl-NL" dirty="0"/>
                        <a:t>, </a:t>
                      </a:r>
                      <a:r>
                        <a:rPr lang="nl-NL" dirty="0" err="1"/>
                        <a:t>peptidases</a:t>
                      </a:r>
                      <a:endParaRPr lang="nl-NL" dirty="0"/>
                    </a:p>
                  </a:txBody>
                  <a:tcPr/>
                </a:tc>
                <a:tc>
                  <a:txBody>
                    <a:bodyPr/>
                    <a:lstStyle/>
                    <a:p>
                      <a:r>
                        <a:rPr lang="nl-NL" dirty="0" err="1"/>
                        <a:t>Secretine</a:t>
                      </a:r>
                      <a:r>
                        <a:rPr lang="nl-NL" baseline="0" dirty="0"/>
                        <a:t> laat pH stijgen</a:t>
                      </a:r>
                      <a:endParaRPr lang="nl-NL" dirty="0"/>
                    </a:p>
                  </a:txBody>
                  <a:tcPr/>
                </a:tc>
                <a:extLst>
                  <a:ext uri="{0D108BD9-81ED-4DB2-BD59-A6C34878D82A}">
                    <a16:rowId xmlns:a16="http://schemas.microsoft.com/office/drawing/2014/main" val="10003"/>
                  </a:ext>
                </a:extLst>
              </a:tr>
              <a:tr h="370840">
                <a:tc>
                  <a:txBody>
                    <a:bodyPr/>
                    <a:lstStyle/>
                    <a:p>
                      <a:endParaRPr lang="nl-NL" dirty="0"/>
                    </a:p>
                  </a:txBody>
                  <a:tcPr/>
                </a:tc>
                <a:tc>
                  <a:txBody>
                    <a:bodyPr/>
                    <a:lstStyle/>
                    <a:p>
                      <a:r>
                        <a:rPr lang="nl-NL" baseline="0" dirty="0" err="1"/>
                        <a:t>polysaccharide</a:t>
                      </a:r>
                      <a:endParaRPr lang="nl-NL"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latin typeface="Symbol" charset="2"/>
                          <a:ea typeface="Symbol" charset="2"/>
                          <a:cs typeface="Symbol" charset="2"/>
                        </a:rPr>
                        <a:t>a</a:t>
                      </a:r>
                      <a:r>
                        <a:rPr lang="nl-NL" dirty="0"/>
                        <a:t>-amylase, </a:t>
                      </a:r>
                    </a:p>
                  </a:txBody>
                  <a:tcPr/>
                </a:tc>
                <a:tc>
                  <a:txBody>
                    <a:bodyPr/>
                    <a:lstStyle/>
                    <a:p>
                      <a:r>
                        <a:rPr lang="nl-NL" dirty="0"/>
                        <a:t>uit alvleesklier</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txBody>
                  <a:tcPr/>
                </a:tc>
                <a:tc>
                  <a:txBody>
                    <a:bodyPr/>
                    <a:lstStyle/>
                    <a:p>
                      <a:r>
                        <a:rPr lang="nl-NL" dirty="0"/>
                        <a:t>maltose</a:t>
                      </a:r>
                    </a:p>
                  </a:txBody>
                  <a:tcPr/>
                </a:tc>
                <a:tc>
                  <a:txBody>
                    <a:bodyPr/>
                    <a:lstStyle/>
                    <a:p>
                      <a:r>
                        <a:rPr lang="nl-NL" dirty="0"/>
                        <a:t>maltase</a:t>
                      </a:r>
                    </a:p>
                  </a:txBody>
                  <a:tcPr/>
                </a:tc>
                <a:tc>
                  <a:txBody>
                    <a:bodyPr/>
                    <a:lstStyle/>
                    <a:p>
                      <a:endParaRPr lang="nl-NL" dirty="0"/>
                    </a:p>
                  </a:txBody>
                  <a:tcPr/>
                </a:tc>
                <a:extLst>
                  <a:ext uri="{0D108BD9-81ED-4DB2-BD59-A6C34878D82A}">
                    <a16:rowId xmlns:a16="http://schemas.microsoft.com/office/drawing/2014/main" val="10005"/>
                  </a:ext>
                </a:extLst>
              </a:tr>
              <a:tr h="370840">
                <a:tc>
                  <a:txBody>
                    <a:bodyPr/>
                    <a:lstStyle/>
                    <a:p>
                      <a:endParaRPr lang="nl-NL" dirty="0"/>
                    </a:p>
                  </a:txBody>
                  <a:tcPr/>
                </a:tc>
                <a:tc>
                  <a:txBody>
                    <a:bodyPr/>
                    <a:lstStyle/>
                    <a:p>
                      <a:r>
                        <a:rPr lang="nl-NL" dirty="0"/>
                        <a:t>lactose</a:t>
                      </a:r>
                    </a:p>
                  </a:txBody>
                  <a:tcPr/>
                </a:tc>
                <a:tc>
                  <a:txBody>
                    <a:bodyPr/>
                    <a:lstStyle/>
                    <a:p>
                      <a:r>
                        <a:rPr lang="nl-NL" dirty="0"/>
                        <a:t>lactase</a:t>
                      </a:r>
                    </a:p>
                  </a:txBody>
                  <a:tcPr/>
                </a:tc>
                <a:tc>
                  <a:txBody>
                    <a:bodyPr/>
                    <a:lstStyle/>
                    <a:p>
                      <a:endParaRPr lang="nl-NL" dirty="0"/>
                    </a:p>
                  </a:txBody>
                  <a:tcPr/>
                </a:tc>
                <a:extLst>
                  <a:ext uri="{0D108BD9-81ED-4DB2-BD59-A6C34878D82A}">
                    <a16:rowId xmlns:a16="http://schemas.microsoft.com/office/drawing/2014/main" val="10006"/>
                  </a:ext>
                </a:extLst>
              </a:tr>
              <a:tr h="370840">
                <a:tc>
                  <a:txBody>
                    <a:bodyPr/>
                    <a:lstStyle/>
                    <a:p>
                      <a:endParaRPr lang="nl-NL" dirty="0"/>
                    </a:p>
                  </a:txBody>
                  <a:tcPr/>
                </a:tc>
                <a:tc>
                  <a:txBody>
                    <a:bodyPr/>
                    <a:lstStyle/>
                    <a:p>
                      <a:r>
                        <a:rPr lang="nl-NL" dirty="0"/>
                        <a:t>vetten</a:t>
                      </a:r>
                    </a:p>
                  </a:txBody>
                  <a:tcPr/>
                </a:tc>
                <a:tc>
                  <a:txBody>
                    <a:bodyPr/>
                    <a:lstStyle/>
                    <a:p>
                      <a:r>
                        <a:rPr lang="nl-NL" dirty="0"/>
                        <a:t>galzouten</a:t>
                      </a:r>
                    </a:p>
                  </a:txBody>
                  <a:tcPr/>
                </a:tc>
                <a:tc>
                  <a:txBody>
                    <a:bodyPr/>
                    <a:lstStyle/>
                    <a:p>
                      <a:r>
                        <a:rPr lang="nl-NL" dirty="0"/>
                        <a:t>vetdruppels</a:t>
                      </a:r>
                    </a:p>
                  </a:txBody>
                  <a:tcPr/>
                </a:tc>
                <a:extLst>
                  <a:ext uri="{0D108BD9-81ED-4DB2-BD59-A6C34878D82A}">
                    <a16:rowId xmlns:a16="http://schemas.microsoft.com/office/drawing/2014/main" val="10007"/>
                  </a:ext>
                </a:extLst>
              </a:tr>
              <a:tr h="370840">
                <a:tc>
                  <a:txBody>
                    <a:bodyPr/>
                    <a:lstStyle/>
                    <a:p>
                      <a:endParaRPr lang="nl-NL" dirty="0"/>
                    </a:p>
                  </a:txBody>
                  <a:tcPr/>
                </a:tc>
                <a:tc>
                  <a:txBody>
                    <a:bodyPr/>
                    <a:lstStyle/>
                    <a:p>
                      <a:r>
                        <a:rPr lang="nl-NL" dirty="0"/>
                        <a:t>vetten</a:t>
                      </a:r>
                    </a:p>
                  </a:txBody>
                  <a:tcPr/>
                </a:tc>
                <a:tc>
                  <a:txBody>
                    <a:bodyPr/>
                    <a:lstStyle/>
                    <a:p>
                      <a:r>
                        <a:rPr lang="nl-NL" dirty="0" err="1"/>
                        <a:t>lipases</a:t>
                      </a:r>
                      <a:endParaRPr lang="nl-NL"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dirty="0"/>
                        <a:t>uit alvleesklier</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5587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nl-NL" altLang="nl-NL" dirty="0">
                <a:solidFill>
                  <a:schemeClr val="tx1"/>
                </a:solidFill>
              </a:rPr>
              <a:t>Hoofdstuk 10: koolhydraten</a:t>
            </a: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216" y="1340768"/>
            <a:ext cx="4323568" cy="4889098"/>
          </a:xfrm>
          <a:prstGeom prst="rect">
            <a:avLst/>
          </a:prstGeom>
        </p:spPr>
      </p:pic>
    </p:spTree>
    <p:extLst>
      <p:ext uri="{BB962C8B-B14F-4D97-AF65-F5344CB8AC3E}">
        <p14:creationId xmlns:p14="http://schemas.microsoft.com/office/powerpoint/2010/main" val="81611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el 1"/>
          <p:cNvSpPr>
            <a:spLocks noGrp="1"/>
          </p:cNvSpPr>
          <p:nvPr>
            <p:ph type="title"/>
          </p:nvPr>
        </p:nvSpPr>
        <p:spPr/>
        <p:txBody>
          <a:bodyPr>
            <a:normAutofit/>
          </a:bodyPr>
          <a:lstStyle/>
          <a:p>
            <a:pPr eaLnBrk="1" hangingPunct="1"/>
            <a:r>
              <a:rPr lang="nl-NL" dirty="0"/>
              <a:t>Biochemie 2</a:t>
            </a:r>
          </a:p>
        </p:txBody>
      </p:sp>
      <p:sp>
        <p:nvSpPr>
          <p:cNvPr id="4099" name="Tijdelijke aanduiding voor dianumm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5E7096C-1D37-204D-9AE3-4FC9B6CFCBB0}" type="slidenum">
              <a:rPr lang="en-US"/>
              <a:pPr eaLnBrk="1" hangingPunct="1"/>
              <a:t>17</a:t>
            </a:fld>
            <a:endParaRPr lang="en-US"/>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848" y="188640"/>
            <a:ext cx="5832648" cy="7137670"/>
          </a:xfrm>
          <a:prstGeom prst="rect">
            <a:avLst/>
          </a:prstGeom>
        </p:spPr>
      </p:pic>
    </p:spTree>
    <p:extLst>
      <p:ext uri="{BB962C8B-B14F-4D97-AF65-F5344CB8AC3E}">
        <p14:creationId xmlns:p14="http://schemas.microsoft.com/office/powerpoint/2010/main" val="192542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nl-NL" altLang="nl-NL" dirty="0">
                <a:solidFill>
                  <a:schemeClr val="tx2"/>
                </a:solidFill>
              </a:rPr>
              <a:t>Koolhydraten</a:t>
            </a:r>
          </a:p>
        </p:txBody>
      </p:sp>
      <p:sp>
        <p:nvSpPr>
          <p:cNvPr id="4099" name="Rectangle 3"/>
          <p:cNvSpPr>
            <a:spLocks noGrp="1" noChangeArrowheads="1"/>
          </p:cNvSpPr>
          <p:nvPr>
            <p:ph idx="1"/>
          </p:nvPr>
        </p:nvSpPr>
        <p:spPr>
          <a:xfrm>
            <a:off x="609600" y="1600203"/>
            <a:ext cx="6926560" cy="4525963"/>
          </a:xfrm>
        </p:spPr>
        <p:txBody>
          <a:bodyPr/>
          <a:lstStyle/>
          <a:p>
            <a:r>
              <a:rPr lang="nl-NL" altLang="nl-NL" sz="2800" dirty="0"/>
              <a:t>Mono, di, </a:t>
            </a:r>
            <a:r>
              <a:rPr lang="nl-NL" altLang="nl-NL" sz="2800" dirty="0" err="1"/>
              <a:t>oligo</a:t>
            </a:r>
            <a:r>
              <a:rPr lang="nl-NL" altLang="nl-NL" sz="2800" dirty="0"/>
              <a:t>, poly</a:t>
            </a:r>
          </a:p>
          <a:p>
            <a:r>
              <a:rPr lang="nl-NL" altLang="nl-NL" sz="2800" dirty="0"/>
              <a:t>Glycogeen, zetmeel, cellulose</a:t>
            </a:r>
          </a:p>
          <a:p>
            <a:r>
              <a:rPr lang="nl-NL" altLang="nl-NL" sz="2800" dirty="0"/>
              <a:t>Energiebron, cel-cel-interactie, immunologie, structuur</a:t>
            </a:r>
          </a:p>
          <a:p>
            <a:endParaRPr lang="nl-NL" altLang="nl-NL" sz="2800" dirty="0"/>
          </a:p>
          <a:p>
            <a:r>
              <a:rPr lang="nl-NL" altLang="nl-NL" sz="2800" dirty="0">
                <a:hlinkClick r:id="rId3"/>
              </a:rPr>
              <a:t>Voor thuis</a:t>
            </a:r>
            <a:endParaRPr lang="nl-NL" altLang="nl-NL" sz="2800" dirty="0"/>
          </a:p>
          <a:p>
            <a:endParaRPr lang="nl-NL" altLang="nl-NL" sz="2800" dirty="0"/>
          </a:p>
        </p:txBody>
      </p:sp>
      <p:pic>
        <p:nvPicPr>
          <p:cNvPr id="2" name="Afbeelding 1"/>
          <p:cNvPicPr>
            <a:picLocks noChangeAspect="1"/>
          </p:cNvPicPr>
          <p:nvPr/>
        </p:nvPicPr>
        <p:blipFill rotWithShape="1">
          <a:blip r:embed="rId4">
            <a:extLst>
              <a:ext uri="{28A0092B-C50C-407E-A947-70E740481C1C}">
                <a14:useLocalDpi xmlns:a14="http://schemas.microsoft.com/office/drawing/2010/main" val="0"/>
              </a:ext>
            </a:extLst>
          </a:blip>
          <a:srcRect r="54699" b="51737"/>
          <a:stretch/>
        </p:blipFill>
        <p:spPr>
          <a:xfrm>
            <a:off x="8551450" y="1583308"/>
            <a:ext cx="3312832" cy="2082352"/>
          </a:xfrm>
          <a:prstGeom prst="rect">
            <a:avLst/>
          </a:prstGeom>
        </p:spPr>
      </p:pic>
      <p:pic>
        <p:nvPicPr>
          <p:cNvPr id="3" name="Afbeelding 2"/>
          <p:cNvPicPr>
            <a:picLocks noChangeAspect="1"/>
          </p:cNvPicPr>
          <p:nvPr/>
        </p:nvPicPr>
        <p:blipFill rotWithShape="1">
          <a:blip r:embed="rId5">
            <a:extLst>
              <a:ext uri="{28A0092B-C50C-407E-A947-70E740481C1C}">
                <a14:useLocalDpi xmlns:a14="http://schemas.microsoft.com/office/drawing/2010/main" val="0"/>
              </a:ext>
            </a:extLst>
          </a:blip>
          <a:srcRect t="51242" b="6886"/>
          <a:stretch/>
        </p:blipFill>
        <p:spPr>
          <a:xfrm>
            <a:off x="3931557" y="3471838"/>
            <a:ext cx="4328888" cy="3128990"/>
          </a:xfrm>
          <a:prstGeom prst="rect">
            <a:avLst/>
          </a:prstGeom>
        </p:spPr>
      </p:pic>
      <p:grpSp>
        <p:nvGrpSpPr>
          <p:cNvPr id="9" name="Groeperen 8"/>
          <p:cNvGrpSpPr/>
          <p:nvPr/>
        </p:nvGrpSpPr>
        <p:grpSpPr>
          <a:xfrm>
            <a:off x="6528280" y="1340768"/>
            <a:ext cx="1512168" cy="2664296"/>
            <a:chOff x="6528280" y="1340768"/>
            <a:chExt cx="1512168" cy="2664296"/>
          </a:xfrm>
        </p:grpSpPr>
        <p:pic>
          <p:nvPicPr>
            <p:cNvPr id="8" name="Afbeelding 7"/>
            <p:cNvPicPr>
              <a:picLocks noChangeAspect="1"/>
            </p:cNvPicPr>
            <p:nvPr/>
          </p:nvPicPr>
          <p:blipFill rotWithShape="1">
            <a:blip r:embed="rId6">
              <a:extLst>
                <a:ext uri="{28A0092B-C50C-407E-A947-70E740481C1C}">
                  <a14:useLocalDpi xmlns:a14="http://schemas.microsoft.com/office/drawing/2010/main" val="0"/>
                </a:ext>
              </a:extLst>
            </a:blip>
            <a:srcRect l="52501" t="14692" r="25881" b="14772"/>
            <a:stretch/>
          </p:blipFill>
          <p:spPr>
            <a:xfrm>
              <a:off x="6528280" y="1340768"/>
              <a:ext cx="1512168" cy="2664296"/>
            </a:xfrm>
            <a:prstGeom prst="rect">
              <a:avLst/>
            </a:prstGeom>
          </p:spPr>
        </p:pic>
        <p:sp>
          <p:nvSpPr>
            <p:cNvPr id="7" name="Tekstvak 6"/>
            <p:cNvSpPr txBox="1"/>
            <p:nvPr/>
          </p:nvSpPr>
          <p:spPr>
            <a:xfrm>
              <a:off x="6804905" y="2960821"/>
              <a:ext cx="958917" cy="338554"/>
            </a:xfrm>
            <a:prstGeom prst="rect">
              <a:avLst/>
            </a:prstGeom>
            <a:noFill/>
          </p:spPr>
          <p:txBody>
            <a:bodyPr wrap="none" rtlCol="0">
              <a:spAutoFit/>
            </a:bodyPr>
            <a:lstStyle/>
            <a:p>
              <a:r>
                <a:rPr lang="nl-NL" sz="1600" b="1" dirty="0"/>
                <a:t>glucose</a:t>
              </a:r>
            </a:p>
          </p:txBody>
        </p:sp>
      </p:gr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2042000" y="3508200"/>
              <a:ext cx="360" cy="360"/>
            </p14:xfrm>
          </p:contentPart>
        </mc:Choice>
        <mc:Fallback xmlns="">
          <p:pic>
            <p:nvPicPr>
              <p:cNvPr id="4" name="Ink 3"/>
              <p:cNvPicPr/>
              <p:nvPr/>
            </p:nvPicPr>
            <p:blipFill>
              <a:blip r:embed="rId8"/>
              <a:stretch>
                <a:fillRect/>
              </a:stretch>
            </p:blipFill>
            <p:spPr>
              <a:xfrm>
                <a:off x="12032640" y="3498840"/>
                <a:ext cx="19080" cy="1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altLang="nl-NL" dirty="0" err="1"/>
              <a:t>Naamgeving</a:t>
            </a:r>
            <a:r>
              <a:rPr lang="en-US" altLang="nl-NL" dirty="0"/>
              <a:t> </a:t>
            </a:r>
            <a:r>
              <a:rPr lang="en-US" altLang="nl-NL" dirty="0" err="1"/>
              <a:t>Monosaccharides</a:t>
            </a:r>
            <a:endParaRPr lang="en-US" altLang="nl-NL" dirty="0"/>
          </a:p>
        </p:txBody>
      </p:sp>
      <p:sp>
        <p:nvSpPr>
          <p:cNvPr id="7171" name="Rectangle 3"/>
          <p:cNvSpPr>
            <a:spLocks noGrp="1" noChangeArrowheads="1"/>
          </p:cNvSpPr>
          <p:nvPr>
            <p:ph type="body" sz="half" idx="4294967295"/>
          </p:nvPr>
        </p:nvSpPr>
        <p:spPr>
          <a:xfrm>
            <a:off x="344526" y="1412776"/>
            <a:ext cx="4671354" cy="5257800"/>
          </a:xfrm>
        </p:spPr>
        <p:txBody>
          <a:bodyPr>
            <a:normAutofit/>
          </a:bodyPr>
          <a:lstStyle/>
          <a:p>
            <a:pPr eaLnBrk="1" hangingPunct="1">
              <a:lnSpc>
                <a:spcPct val="80000"/>
              </a:lnSpc>
              <a:buFontTx/>
              <a:buNone/>
            </a:pPr>
            <a:r>
              <a:rPr lang="en-US" altLang="nl-NL" sz="2000" dirty="0" err="1"/>
              <a:t>Naam</a:t>
            </a:r>
            <a:r>
              <a:rPr lang="en-US" altLang="nl-NL" sz="2000" dirty="0"/>
              <a:t> </a:t>
            </a:r>
            <a:r>
              <a:rPr lang="en-US" altLang="nl-NL" sz="2000" dirty="0" err="1"/>
              <a:t>gebaseerd</a:t>
            </a:r>
            <a:r>
              <a:rPr lang="en-US" altLang="nl-NL" sz="2000" dirty="0"/>
              <a:t> op</a:t>
            </a:r>
          </a:p>
          <a:p>
            <a:pPr eaLnBrk="1" hangingPunct="1">
              <a:lnSpc>
                <a:spcPct val="80000"/>
              </a:lnSpc>
            </a:pPr>
            <a:r>
              <a:rPr lang="en-US" altLang="nl-NL" sz="2000" dirty="0" err="1"/>
              <a:t>Functionele</a:t>
            </a:r>
            <a:r>
              <a:rPr lang="en-US" altLang="nl-NL" sz="2000" dirty="0"/>
              <a:t> </a:t>
            </a:r>
            <a:r>
              <a:rPr lang="en-US" altLang="nl-NL" sz="2000" dirty="0" err="1"/>
              <a:t>groepen</a:t>
            </a:r>
            <a:endParaRPr lang="en-US" altLang="nl-NL" sz="2000" dirty="0"/>
          </a:p>
          <a:p>
            <a:pPr marL="692150" lvl="1" indent="-347663">
              <a:lnSpc>
                <a:spcPct val="80000"/>
              </a:lnSpc>
            </a:pPr>
            <a:r>
              <a:rPr lang="en-US" altLang="nl-NL" sz="2000" dirty="0" err="1"/>
              <a:t>Keton</a:t>
            </a:r>
            <a:r>
              <a:rPr lang="en-US" altLang="nl-NL" sz="2000" dirty="0"/>
              <a:t> carbonyl = </a:t>
            </a:r>
            <a:r>
              <a:rPr lang="en-US" altLang="nl-NL" sz="2000" dirty="0" err="1"/>
              <a:t>ketose</a:t>
            </a:r>
            <a:endParaRPr lang="en-US" altLang="nl-NL" sz="2000" dirty="0"/>
          </a:p>
          <a:p>
            <a:pPr marL="692150" lvl="1" indent="-347663">
              <a:lnSpc>
                <a:spcPct val="80000"/>
              </a:lnSpc>
            </a:pPr>
            <a:r>
              <a:rPr lang="en-US" altLang="nl-NL" sz="2000" dirty="0"/>
              <a:t>Aldehyde carbonyl = aldose</a:t>
            </a:r>
          </a:p>
          <a:p>
            <a:pPr marL="692150" lvl="1" indent="-347663">
              <a:lnSpc>
                <a:spcPct val="80000"/>
              </a:lnSpc>
            </a:pPr>
            <a:endParaRPr lang="en-US" altLang="nl-NL" sz="2000" dirty="0"/>
          </a:p>
          <a:p>
            <a:pPr eaLnBrk="1" hangingPunct="1">
              <a:lnSpc>
                <a:spcPct val="80000"/>
              </a:lnSpc>
            </a:pPr>
            <a:r>
              <a:rPr lang="en-US" altLang="nl-NL" sz="2000" dirty="0" err="1"/>
              <a:t>Aantal</a:t>
            </a:r>
            <a:r>
              <a:rPr lang="en-US" altLang="nl-NL" sz="2000" dirty="0"/>
              <a:t> </a:t>
            </a:r>
            <a:r>
              <a:rPr lang="en-US" altLang="nl-NL" sz="2000" dirty="0" err="1"/>
              <a:t>koolstof</a:t>
            </a:r>
            <a:r>
              <a:rPr lang="en-US" altLang="nl-NL" sz="2000" dirty="0"/>
              <a:t> </a:t>
            </a:r>
            <a:r>
              <a:rPr lang="en-US" altLang="nl-NL" sz="2000" dirty="0" err="1"/>
              <a:t>atomen</a:t>
            </a:r>
            <a:r>
              <a:rPr lang="en-US" altLang="nl-NL" sz="2000" dirty="0"/>
              <a:t> in het </a:t>
            </a:r>
            <a:r>
              <a:rPr lang="en-US" altLang="nl-NL" sz="2000" dirty="0" err="1"/>
              <a:t>skelet</a:t>
            </a:r>
            <a:endParaRPr lang="en-US" altLang="nl-NL" sz="2000" dirty="0"/>
          </a:p>
          <a:p>
            <a:pPr marL="692150" lvl="1" indent="-347663">
              <a:lnSpc>
                <a:spcPct val="80000"/>
              </a:lnSpc>
            </a:pPr>
            <a:r>
              <a:rPr lang="en-US" altLang="nl-NL" sz="2000" dirty="0"/>
              <a:t>3 </a:t>
            </a:r>
            <a:r>
              <a:rPr lang="en-US" altLang="nl-NL" sz="2000" dirty="0" err="1"/>
              <a:t>koolstof</a:t>
            </a:r>
            <a:r>
              <a:rPr lang="en-US" altLang="nl-NL" sz="2000" dirty="0"/>
              <a:t> = triose</a:t>
            </a:r>
          </a:p>
          <a:p>
            <a:pPr marL="692150" lvl="1" indent="-347663">
              <a:lnSpc>
                <a:spcPct val="80000"/>
              </a:lnSpc>
            </a:pPr>
            <a:r>
              <a:rPr lang="en-US" altLang="nl-NL" sz="2000" dirty="0"/>
              <a:t>4 </a:t>
            </a:r>
            <a:r>
              <a:rPr lang="en-US" altLang="nl-NL" sz="2000" dirty="0" err="1"/>
              <a:t>koolstof</a:t>
            </a:r>
            <a:r>
              <a:rPr lang="en-US" altLang="nl-NL" sz="2000" dirty="0"/>
              <a:t> = </a:t>
            </a:r>
            <a:r>
              <a:rPr lang="en-US" altLang="nl-NL" sz="2000" dirty="0" err="1"/>
              <a:t>tetrose</a:t>
            </a:r>
            <a:endParaRPr lang="en-US" altLang="nl-NL" sz="2000" dirty="0"/>
          </a:p>
          <a:p>
            <a:pPr marL="692150" lvl="1" indent="-347663">
              <a:lnSpc>
                <a:spcPct val="80000"/>
              </a:lnSpc>
            </a:pPr>
            <a:r>
              <a:rPr lang="en-US" altLang="nl-NL" sz="2000" dirty="0"/>
              <a:t>5 </a:t>
            </a:r>
            <a:r>
              <a:rPr lang="en-US" altLang="nl-NL" sz="2000" dirty="0" err="1"/>
              <a:t>koolstof</a:t>
            </a:r>
            <a:r>
              <a:rPr lang="en-US" altLang="nl-NL" sz="2000" dirty="0"/>
              <a:t> = pentose</a:t>
            </a:r>
          </a:p>
          <a:p>
            <a:pPr marL="692150" lvl="1" indent="-347663">
              <a:lnSpc>
                <a:spcPct val="80000"/>
              </a:lnSpc>
            </a:pPr>
            <a:r>
              <a:rPr lang="en-US" altLang="nl-NL" sz="2000" dirty="0"/>
              <a:t>6 </a:t>
            </a:r>
            <a:r>
              <a:rPr lang="en-US" altLang="nl-NL" sz="2000" dirty="0" err="1"/>
              <a:t>koolstofs</a:t>
            </a:r>
            <a:r>
              <a:rPr lang="en-US" altLang="nl-NL" sz="2000" dirty="0"/>
              <a:t> = hexose</a:t>
            </a:r>
          </a:p>
          <a:p>
            <a:pPr marL="692150" lvl="1" indent="-347663">
              <a:lnSpc>
                <a:spcPct val="80000"/>
              </a:lnSpc>
            </a:pPr>
            <a:endParaRPr lang="en-US" altLang="nl-NL" sz="2400" dirty="0"/>
          </a:p>
          <a:p>
            <a:r>
              <a:rPr lang="nl-NL" sz="2000" dirty="0"/>
              <a:t>Algemene formule:</a:t>
            </a:r>
          </a:p>
          <a:p>
            <a:pPr lvl="1"/>
            <a:r>
              <a:rPr lang="nl-NL" sz="2000" dirty="0"/>
              <a:t>(CH</a:t>
            </a:r>
            <a:r>
              <a:rPr lang="nl-NL" sz="2000" baseline="-25000" dirty="0"/>
              <a:t>2</a:t>
            </a:r>
            <a:r>
              <a:rPr lang="nl-NL" sz="2000" dirty="0"/>
              <a:t>O)</a:t>
            </a:r>
            <a:r>
              <a:rPr lang="nl-NL" sz="2000" baseline="-25000" dirty="0"/>
              <a:t>n</a:t>
            </a:r>
          </a:p>
          <a:p>
            <a:pPr marL="344487" lvl="1" indent="0">
              <a:lnSpc>
                <a:spcPct val="80000"/>
              </a:lnSpc>
              <a:buNone/>
            </a:pPr>
            <a:endParaRPr lang="en-US" altLang="nl-NL" sz="2400" dirty="0"/>
          </a:p>
        </p:txBody>
      </p:sp>
      <p:pic>
        <p:nvPicPr>
          <p:cNvPr id="7173" name="Picture 14" descr="16-05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110" y="3552375"/>
            <a:ext cx="4648200" cy="3335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Afbeelding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6110" y="1556792"/>
            <a:ext cx="4802378" cy="1707204"/>
          </a:xfrm>
          <a:prstGeom prst="rect">
            <a:avLst/>
          </a:prstGeom>
        </p:spPr>
      </p:pic>
      <p:pic>
        <p:nvPicPr>
          <p:cNvPr id="6" name="Afbeelding 5">
            <a:extLst>
              <a:ext uri="{FF2B5EF4-FFF2-40B4-BE49-F238E27FC236}">
                <a16:creationId xmlns:a16="http://schemas.microsoft.com/office/drawing/2014/main" id="{64F91098-C2B0-B242-B857-27039004D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920" y="1472559"/>
            <a:ext cx="6336704" cy="5236441"/>
          </a:xfrm>
          <a:prstGeom prst="rect">
            <a:avLst/>
          </a:prstGeom>
        </p:spPr>
      </p:pic>
    </p:spTree>
    <p:extLst>
      <p:ext uri="{BB962C8B-B14F-4D97-AF65-F5344CB8AC3E}">
        <p14:creationId xmlns:p14="http://schemas.microsoft.com/office/powerpoint/2010/main" val="323259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A3CD28-14A6-B14A-A256-4872EC93D16E}"/>
              </a:ext>
            </a:extLst>
          </p:cNvPr>
          <p:cNvSpPr>
            <a:spLocks noGrp="1"/>
          </p:cNvSpPr>
          <p:nvPr>
            <p:ph type="title"/>
          </p:nvPr>
        </p:nvSpPr>
        <p:spPr/>
        <p:txBody>
          <a:bodyPr/>
          <a:lstStyle/>
          <a:p>
            <a:r>
              <a:rPr lang="nl-NL" dirty="0"/>
              <a:t>Metabolisme</a:t>
            </a:r>
          </a:p>
        </p:txBody>
      </p:sp>
      <p:pic>
        <p:nvPicPr>
          <p:cNvPr id="1026" name="Picture 2" descr="Suikerklontje afbeeldingen, beelden en stockfoto's - iStock">
            <a:extLst>
              <a:ext uri="{FF2B5EF4-FFF2-40B4-BE49-F238E27FC236}">
                <a16:creationId xmlns:a16="http://schemas.microsoft.com/office/drawing/2014/main" id="{8C4F502C-A630-3047-898C-D453E736A1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5440" y="2060848"/>
            <a:ext cx="2794000" cy="290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5E6B5C-4374-D449-95A6-5FDEDCE0D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152" y="2327548"/>
            <a:ext cx="3060700" cy="23749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Rechte verbindingslijn met pijl 4">
            <a:extLst>
              <a:ext uri="{FF2B5EF4-FFF2-40B4-BE49-F238E27FC236}">
                <a16:creationId xmlns:a16="http://schemas.microsoft.com/office/drawing/2014/main" id="{9EA02450-A442-0B48-B5F7-44354EC7D78F}"/>
              </a:ext>
            </a:extLst>
          </p:cNvPr>
          <p:cNvCxnSpPr>
            <a:cxnSpLocks/>
          </p:cNvCxnSpPr>
          <p:nvPr/>
        </p:nvCxnSpPr>
        <p:spPr>
          <a:xfrm>
            <a:off x="4367808" y="3534442"/>
            <a:ext cx="2808312" cy="0"/>
          </a:xfrm>
          <a:prstGeom prst="straightConnector1">
            <a:avLst/>
          </a:prstGeom>
          <a:ln w="762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082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nl-NL" altLang="nl-NL" dirty="0" err="1">
                <a:solidFill>
                  <a:schemeClr val="tx2"/>
                </a:solidFill>
              </a:rPr>
              <a:t>Trioses</a:t>
            </a:r>
            <a:endParaRPr lang="nl-NL" altLang="nl-NL" dirty="0">
              <a:solidFill>
                <a:schemeClr val="tx2"/>
              </a:solidFill>
            </a:endParaRPr>
          </a:p>
        </p:txBody>
      </p:sp>
      <p:pic>
        <p:nvPicPr>
          <p:cNvPr id="3080" name="Picture 8" descr="Picture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9000"/>
          <a:stretch/>
        </p:blipFill>
        <p:spPr>
          <a:xfrm>
            <a:off x="1199456" y="1719547"/>
            <a:ext cx="3740238" cy="436855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6" name="Afbeelding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1944" y="2852936"/>
            <a:ext cx="5912306" cy="2101774"/>
          </a:xfrm>
          <a:prstGeom prst="rect">
            <a:avLst/>
          </a:prstGeom>
        </p:spPr>
      </p:pic>
      <p:sp>
        <p:nvSpPr>
          <p:cNvPr id="2" name="Ovaal 1">
            <a:extLst>
              <a:ext uri="{FF2B5EF4-FFF2-40B4-BE49-F238E27FC236}">
                <a16:creationId xmlns:a16="http://schemas.microsoft.com/office/drawing/2014/main" id="{CFBFE372-F447-6C46-9F19-9A46EEA6CFC7}"/>
              </a:ext>
            </a:extLst>
          </p:cNvPr>
          <p:cNvSpPr/>
          <p:nvPr/>
        </p:nvSpPr>
        <p:spPr>
          <a:xfrm>
            <a:off x="7464152" y="1719548"/>
            <a:ext cx="4536504" cy="4368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a:extLst>
              <a:ext uri="{FF2B5EF4-FFF2-40B4-BE49-F238E27FC236}">
                <a16:creationId xmlns:a16="http://schemas.microsoft.com/office/drawing/2014/main" id="{9114335A-46D1-7E46-8D4E-A32E33758BD7}"/>
              </a:ext>
            </a:extLst>
          </p:cNvPr>
          <p:cNvSpPr txBox="1"/>
          <p:nvPr/>
        </p:nvSpPr>
        <p:spPr>
          <a:xfrm>
            <a:off x="6505098" y="6155290"/>
            <a:ext cx="2653290" cy="461665"/>
          </a:xfrm>
          <a:prstGeom prst="rect">
            <a:avLst/>
          </a:prstGeom>
          <a:noFill/>
        </p:spPr>
        <p:txBody>
          <a:bodyPr wrap="none" rtlCol="0">
            <a:spAutoFit/>
          </a:bodyPr>
          <a:lstStyle/>
          <a:p>
            <a:r>
              <a:rPr lang="nl-NL" sz="2400" dirty="0">
                <a:hlinkClick r:id="rId5"/>
              </a:rPr>
              <a:t>Chirale moleculen</a:t>
            </a:r>
            <a:endParaRPr lang="nl-NL"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27" y="-70370"/>
            <a:ext cx="8229600" cy="1143000"/>
          </a:xfrm>
        </p:spPr>
        <p:txBody>
          <a:bodyPr/>
          <a:lstStyle/>
          <a:p>
            <a:r>
              <a:rPr lang="nl-NL" dirty="0"/>
              <a:t>Enantiomeren</a:t>
            </a:r>
          </a:p>
        </p:txBody>
      </p:sp>
      <p:pic>
        <p:nvPicPr>
          <p:cNvPr id="4" name="Picture 9" descr="16_03"/>
          <p:cNvPicPr>
            <a:picLocks noChangeAspect="1" noChangeArrowheads="1"/>
          </p:cNvPicPr>
          <p:nvPr/>
        </p:nvPicPr>
        <p:blipFill>
          <a:blip r:embed="rId3" cstate="print"/>
          <a:srcRect t="1973"/>
          <a:stretch>
            <a:fillRect/>
          </a:stretch>
        </p:blipFill>
        <p:spPr bwMode="auto">
          <a:xfrm>
            <a:off x="1834220" y="1339859"/>
            <a:ext cx="3960440" cy="5586265"/>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l="12675" r="12678" b="5044"/>
          <a:stretch>
            <a:fillRect/>
          </a:stretch>
        </p:blipFill>
        <p:spPr bwMode="auto">
          <a:xfrm>
            <a:off x="7608168" y="4725144"/>
            <a:ext cx="2339752" cy="2088232"/>
          </a:xfrm>
          <a:prstGeom prst="rect">
            <a:avLst/>
          </a:prstGeom>
          <a:noFill/>
          <a:ln w="9525">
            <a:noFill/>
            <a:miter lim="800000"/>
            <a:headEnd/>
            <a:tailEnd/>
          </a:ln>
        </p:spPr>
      </p:pic>
      <p:sp>
        <p:nvSpPr>
          <p:cNvPr id="6" name="TextBox 5"/>
          <p:cNvSpPr txBox="1"/>
          <p:nvPr/>
        </p:nvSpPr>
        <p:spPr>
          <a:xfrm>
            <a:off x="6456040" y="1124745"/>
            <a:ext cx="5735960" cy="3477875"/>
          </a:xfrm>
          <a:prstGeom prst="rect">
            <a:avLst/>
          </a:prstGeom>
          <a:noFill/>
        </p:spPr>
        <p:txBody>
          <a:bodyPr wrap="square" rtlCol="0">
            <a:spAutoFit/>
          </a:bodyPr>
          <a:lstStyle/>
          <a:p>
            <a:pPr algn="l"/>
            <a:r>
              <a:rPr lang="nl-NL" sz="2000" b="1" dirty="0"/>
              <a:t>Stereochemie:</a:t>
            </a:r>
            <a:r>
              <a:rPr lang="nl-NL" sz="2000" dirty="0"/>
              <a:t> </a:t>
            </a:r>
          </a:p>
          <a:p>
            <a:pPr algn="l"/>
            <a:r>
              <a:rPr lang="nl-NL" sz="2000" dirty="0"/>
              <a:t>Ruimtelijke ordening van moleculen.</a:t>
            </a:r>
          </a:p>
          <a:p>
            <a:pPr algn="l"/>
            <a:endParaRPr lang="nl-NL" sz="2000" dirty="0"/>
          </a:p>
          <a:p>
            <a:pPr algn="l"/>
            <a:r>
              <a:rPr lang="nl-NL" sz="2000" b="1" dirty="0"/>
              <a:t>Enantiomeren:</a:t>
            </a:r>
            <a:r>
              <a:rPr lang="nl-NL" sz="2000" dirty="0"/>
              <a:t> twee verschillende moleculen die elkaars spiegelbeeld zijn.</a:t>
            </a:r>
          </a:p>
          <a:p>
            <a:pPr algn="l"/>
            <a:endParaRPr lang="nl-NL" sz="2000" dirty="0"/>
          </a:p>
          <a:p>
            <a:pPr algn="l"/>
            <a:r>
              <a:rPr lang="nl-NL" sz="2000" b="1" dirty="0"/>
              <a:t>Chirale molekulen</a:t>
            </a:r>
            <a:r>
              <a:rPr lang="nl-NL" sz="2000" dirty="0"/>
              <a:t>: moleculen waarvan verschillende enantiomeren bestaan.</a:t>
            </a:r>
          </a:p>
          <a:p>
            <a:pPr algn="l"/>
            <a:endParaRPr lang="nl-NL" sz="2000" b="1" dirty="0"/>
          </a:p>
          <a:p>
            <a:pPr algn="l"/>
            <a:r>
              <a:rPr lang="nl-NL" sz="2000" b="1" dirty="0"/>
              <a:t>Chiraal C-atoom</a:t>
            </a:r>
            <a:r>
              <a:rPr lang="nl-NL" sz="2000" dirty="0"/>
              <a:t>: wanneer alle groepen aan het C-atoom van elkaar verschillen.</a:t>
            </a:r>
            <a:endParaRPr lang="nl-NL" sz="2000" b="1" dirty="0"/>
          </a:p>
        </p:txBody>
      </p:sp>
      <p:sp>
        <p:nvSpPr>
          <p:cNvPr id="8" name="Slide Number Placeholder 7"/>
          <p:cNvSpPr>
            <a:spLocks noGrp="1"/>
          </p:cNvSpPr>
          <p:nvPr>
            <p:ph type="sldNum" sz="quarter" idx="12"/>
          </p:nvPr>
        </p:nvSpPr>
        <p:spPr/>
        <p:txBody>
          <a:bodyPr/>
          <a:lstStyle/>
          <a:p>
            <a:fld id="{E942EF9C-0AEB-47C4-98D5-B6C7263F125B}" type="slidenum">
              <a:rPr lang="nl-NL" smtClean="0"/>
              <a:pPr/>
              <a:t>21</a:t>
            </a:fld>
            <a:endParaRPr lang="nl-NL"/>
          </a:p>
        </p:txBody>
      </p:sp>
    </p:spTree>
    <p:extLst>
      <p:ext uri="{BB962C8B-B14F-4D97-AF65-F5344CB8AC3E}">
        <p14:creationId xmlns:p14="http://schemas.microsoft.com/office/powerpoint/2010/main" val="198495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1852" y="166329"/>
            <a:ext cx="8229600" cy="1143000"/>
          </a:xfrm>
        </p:spPr>
        <p:txBody>
          <a:bodyPr/>
          <a:lstStyle/>
          <a:p>
            <a:r>
              <a:rPr lang="nl-NL" dirty="0"/>
              <a:t>Chiraliteit</a:t>
            </a:r>
          </a:p>
        </p:txBody>
      </p:sp>
      <p:sp>
        <p:nvSpPr>
          <p:cNvPr id="5" name="Content Placeholder 4"/>
          <p:cNvSpPr>
            <a:spLocks noGrp="1"/>
          </p:cNvSpPr>
          <p:nvPr>
            <p:ph idx="1"/>
          </p:nvPr>
        </p:nvSpPr>
        <p:spPr>
          <a:xfrm>
            <a:off x="491852" y="1309329"/>
            <a:ext cx="11220772" cy="4997152"/>
          </a:xfrm>
        </p:spPr>
        <p:txBody>
          <a:bodyPr>
            <a:noAutofit/>
          </a:bodyPr>
          <a:lstStyle/>
          <a:p>
            <a:pPr>
              <a:buNone/>
            </a:pPr>
            <a:r>
              <a:rPr lang="en-US" sz="2600" dirty="0"/>
              <a:t>-	</a:t>
            </a:r>
            <a:r>
              <a:rPr lang="en-US" sz="2600" b="1" dirty="0" err="1"/>
              <a:t>Chiraal</a:t>
            </a:r>
            <a:r>
              <a:rPr lang="en-US" sz="2600" dirty="0"/>
              <a:t> </a:t>
            </a:r>
            <a:r>
              <a:rPr lang="en-US" sz="2600" dirty="0" err="1"/>
              <a:t>koolstofatoom</a:t>
            </a:r>
            <a:r>
              <a:rPr lang="en-US" sz="2600" dirty="0"/>
              <a:t>: 4 </a:t>
            </a:r>
            <a:r>
              <a:rPr lang="en-US" sz="2600" dirty="0" err="1"/>
              <a:t>verschillende</a:t>
            </a:r>
            <a:r>
              <a:rPr lang="en-US" sz="2600" dirty="0"/>
              <a:t> </a:t>
            </a:r>
            <a:r>
              <a:rPr lang="en-US" sz="2600" dirty="0" err="1"/>
              <a:t>groepen</a:t>
            </a:r>
            <a:endParaRPr lang="en-US" sz="2600" dirty="0"/>
          </a:p>
          <a:p>
            <a:pPr>
              <a:buNone/>
            </a:pPr>
            <a:r>
              <a:rPr lang="en-US" sz="2600" dirty="0"/>
              <a:t>-	</a:t>
            </a:r>
            <a:r>
              <a:rPr lang="en-US" sz="2600" dirty="0" err="1"/>
              <a:t>Een</a:t>
            </a:r>
            <a:r>
              <a:rPr lang="en-US" sz="2600" dirty="0"/>
              <a:t> </a:t>
            </a:r>
            <a:r>
              <a:rPr lang="en-US" sz="2600" dirty="0" err="1"/>
              <a:t>molecuul</a:t>
            </a:r>
            <a:r>
              <a:rPr lang="en-US" sz="2600" dirty="0"/>
              <a:t> met </a:t>
            </a:r>
            <a:r>
              <a:rPr lang="en-US" sz="2600" dirty="0" err="1"/>
              <a:t>één</a:t>
            </a:r>
            <a:r>
              <a:rPr lang="en-US" sz="2600" dirty="0"/>
              <a:t> </a:t>
            </a:r>
            <a:r>
              <a:rPr lang="en-US" sz="2600" dirty="0" err="1"/>
              <a:t>chirale</a:t>
            </a:r>
            <a:r>
              <a:rPr lang="en-US" sz="2600" dirty="0"/>
              <a:t> </a:t>
            </a:r>
            <a:r>
              <a:rPr lang="en-US" sz="2600" dirty="0" err="1"/>
              <a:t>groep</a:t>
            </a:r>
            <a:r>
              <a:rPr lang="en-US" sz="2600" dirty="0"/>
              <a:t> </a:t>
            </a:r>
            <a:r>
              <a:rPr lang="en-US" sz="2600" dirty="0" err="1"/>
              <a:t>heeft</a:t>
            </a:r>
            <a:r>
              <a:rPr lang="en-US" sz="2600" dirty="0"/>
              <a:t> </a:t>
            </a:r>
            <a:r>
              <a:rPr lang="en-US" sz="2600" b="1" dirty="0"/>
              <a:t>2 </a:t>
            </a:r>
            <a:r>
              <a:rPr lang="en-US" sz="2600" b="1" dirty="0" err="1"/>
              <a:t>enantiomeren</a:t>
            </a:r>
            <a:endParaRPr lang="en-US" sz="2600" b="1" dirty="0"/>
          </a:p>
          <a:p>
            <a:pPr>
              <a:buNone/>
            </a:pPr>
            <a:r>
              <a:rPr lang="en-US" sz="2600" dirty="0"/>
              <a:t>-	</a:t>
            </a:r>
            <a:r>
              <a:rPr lang="en-US" sz="2600" dirty="0" err="1"/>
              <a:t>Glyceraldehyde</a:t>
            </a:r>
            <a:r>
              <a:rPr lang="en-US" sz="2600" dirty="0"/>
              <a:t> (het </a:t>
            </a:r>
            <a:r>
              <a:rPr lang="en-US" sz="2600" dirty="0" err="1"/>
              <a:t>eenvoudigste</a:t>
            </a:r>
            <a:r>
              <a:rPr lang="en-US" sz="2600" dirty="0"/>
              <a:t> </a:t>
            </a:r>
            <a:r>
              <a:rPr lang="en-US" sz="2600" dirty="0" err="1"/>
              <a:t>koolhydraat</a:t>
            </a:r>
            <a:r>
              <a:rPr lang="en-US" sz="2600" dirty="0"/>
              <a:t>) </a:t>
            </a:r>
            <a:r>
              <a:rPr lang="en-US" sz="2600" dirty="0" err="1"/>
              <a:t>heeft</a:t>
            </a:r>
            <a:r>
              <a:rPr lang="en-US" sz="2600" dirty="0"/>
              <a:t> 1 </a:t>
            </a:r>
            <a:r>
              <a:rPr lang="en-US" sz="2600" dirty="0" err="1"/>
              <a:t>chiraal</a:t>
            </a:r>
            <a:r>
              <a:rPr lang="en-US" sz="2600" dirty="0"/>
              <a:t> C-</a:t>
            </a:r>
            <a:r>
              <a:rPr lang="en-US" sz="2600" dirty="0" err="1"/>
              <a:t>atoom</a:t>
            </a:r>
            <a:endParaRPr lang="en-US" sz="2600" dirty="0"/>
          </a:p>
          <a:p>
            <a:pPr>
              <a:buFontTx/>
              <a:buChar char="-"/>
            </a:pPr>
            <a:r>
              <a:rPr lang="en-US" sz="2600" dirty="0" err="1"/>
              <a:t>Grotere</a:t>
            </a:r>
            <a:r>
              <a:rPr lang="en-US" sz="2600" dirty="0"/>
              <a:t> </a:t>
            </a:r>
            <a:r>
              <a:rPr lang="en-US" sz="2600" dirty="0" err="1"/>
              <a:t>moleculen</a:t>
            </a:r>
            <a:r>
              <a:rPr lang="en-US" sz="2600" dirty="0"/>
              <a:t> </a:t>
            </a:r>
            <a:r>
              <a:rPr lang="en-US" sz="2600" dirty="0" err="1"/>
              <a:t>hebben</a:t>
            </a:r>
            <a:r>
              <a:rPr lang="en-US" sz="2600" dirty="0"/>
              <a:t> </a:t>
            </a:r>
            <a:r>
              <a:rPr lang="en-US" sz="2600" dirty="0" err="1"/>
              <a:t>soms</a:t>
            </a:r>
            <a:r>
              <a:rPr lang="en-US" sz="2600" dirty="0"/>
              <a:t> </a:t>
            </a:r>
            <a:r>
              <a:rPr lang="en-US" sz="2600" b="1" dirty="0" err="1"/>
              <a:t>meerdere</a:t>
            </a:r>
            <a:r>
              <a:rPr lang="en-US" sz="2600" b="1" dirty="0"/>
              <a:t> </a:t>
            </a:r>
            <a:r>
              <a:rPr lang="en-US" sz="2600" b="1" dirty="0" err="1"/>
              <a:t>chirale</a:t>
            </a:r>
            <a:r>
              <a:rPr lang="en-US" sz="2600" b="1" dirty="0"/>
              <a:t> C’s</a:t>
            </a:r>
          </a:p>
          <a:p>
            <a:pPr>
              <a:buFontTx/>
              <a:buChar char="-"/>
            </a:pPr>
            <a:endParaRPr lang="en-US" sz="2600" b="1" dirty="0"/>
          </a:p>
          <a:p>
            <a:pPr>
              <a:buNone/>
            </a:pPr>
            <a:r>
              <a:rPr lang="en-US" sz="2600" b="1" dirty="0"/>
              <a:t>	</a:t>
            </a:r>
            <a:r>
              <a:rPr lang="en-US" sz="2600" b="1" dirty="0" err="1"/>
              <a:t>Glyceraldehyde</a:t>
            </a:r>
            <a:r>
              <a:rPr lang="en-US" sz="2600" b="1" dirty="0"/>
              <a:t>:</a:t>
            </a:r>
            <a:r>
              <a:rPr lang="en-US" sz="2600" dirty="0"/>
              <a:t> 1 </a:t>
            </a:r>
            <a:r>
              <a:rPr lang="en-US" sz="2600" dirty="0" err="1"/>
              <a:t>chiraal</a:t>
            </a:r>
            <a:r>
              <a:rPr lang="en-US" sz="2600" dirty="0"/>
              <a:t> C-</a:t>
            </a:r>
            <a:r>
              <a:rPr lang="en-US" sz="2600" dirty="0" err="1"/>
              <a:t>atoom</a:t>
            </a:r>
            <a:endParaRPr lang="en-US" sz="2600" b="1" dirty="0"/>
          </a:p>
          <a:p>
            <a:pPr>
              <a:buFontTx/>
              <a:buChar char="-"/>
            </a:pPr>
            <a:endParaRPr lang="en-US" sz="2600" b="1" dirty="0"/>
          </a:p>
          <a:p>
            <a:pPr>
              <a:buNone/>
            </a:pPr>
            <a:r>
              <a:rPr lang="en-US" sz="2600" dirty="0" err="1"/>
              <a:t>Zwarte</a:t>
            </a:r>
            <a:r>
              <a:rPr lang="en-US" sz="2600" dirty="0"/>
              <a:t> </a:t>
            </a:r>
            <a:r>
              <a:rPr lang="en-US" sz="2600" dirty="0" err="1"/>
              <a:t>driehoekjes</a:t>
            </a:r>
            <a:r>
              <a:rPr lang="en-US" sz="2600" dirty="0"/>
              <a:t>: </a:t>
            </a:r>
            <a:r>
              <a:rPr lang="en-US" sz="2600" dirty="0" err="1"/>
              <a:t>staan</a:t>
            </a:r>
            <a:r>
              <a:rPr lang="en-US" sz="2600" dirty="0"/>
              <a:t> </a:t>
            </a:r>
            <a:r>
              <a:rPr lang="en-US" sz="2600" dirty="0" err="1"/>
              <a:t>naar</a:t>
            </a:r>
            <a:r>
              <a:rPr lang="en-US" sz="2600" dirty="0"/>
              <a:t> je toe</a:t>
            </a:r>
          </a:p>
          <a:p>
            <a:pPr>
              <a:buNone/>
            </a:pPr>
            <a:r>
              <a:rPr lang="en-US" sz="2600" dirty="0" err="1"/>
              <a:t>Gestreepte</a:t>
            </a:r>
            <a:r>
              <a:rPr lang="en-US" sz="2600" dirty="0"/>
              <a:t> </a:t>
            </a:r>
            <a:r>
              <a:rPr lang="en-US" sz="2600" dirty="0" err="1"/>
              <a:t>driehoekjes</a:t>
            </a:r>
            <a:r>
              <a:rPr lang="en-US" sz="2600" dirty="0"/>
              <a:t> </a:t>
            </a:r>
            <a:r>
              <a:rPr lang="en-US" sz="2600" dirty="0" err="1"/>
              <a:t>staan</a:t>
            </a:r>
            <a:r>
              <a:rPr lang="en-US" sz="2600" dirty="0"/>
              <a:t> van je </a:t>
            </a:r>
            <a:r>
              <a:rPr lang="en-US" sz="2600" dirty="0" err="1"/>
              <a:t>af</a:t>
            </a:r>
            <a:endParaRPr lang="en-US" sz="2600" dirty="0"/>
          </a:p>
          <a:p>
            <a:pPr>
              <a:buFontTx/>
              <a:buChar char="-"/>
            </a:pPr>
            <a:endParaRPr lang="en-US" sz="2000" b="1" dirty="0"/>
          </a:p>
          <a:p>
            <a:pPr>
              <a:buNone/>
            </a:pPr>
            <a:endParaRPr lang="en-US" sz="2000" b="1" dirty="0"/>
          </a:p>
          <a:p>
            <a:pPr>
              <a:buNone/>
            </a:pPr>
            <a:endParaRPr lang="nl-NL" sz="2000" dirty="0"/>
          </a:p>
        </p:txBody>
      </p:sp>
      <p:pic>
        <p:nvPicPr>
          <p:cNvPr id="3075" name="Picture 3"/>
          <p:cNvPicPr>
            <a:picLocks noChangeAspect="1" noChangeArrowheads="1"/>
          </p:cNvPicPr>
          <p:nvPr/>
        </p:nvPicPr>
        <p:blipFill>
          <a:blip r:embed="rId3" cstate="print"/>
          <a:srcRect/>
          <a:stretch>
            <a:fillRect/>
          </a:stretch>
        </p:blipFill>
        <p:spPr bwMode="auto">
          <a:xfrm>
            <a:off x="7102387" y="3527173"/>
            <a:ext cx="4717394" cy="2437320"/>
          </a:xfrm>
          <a:prstGeom prst="rect">
            <a:avLst/>
          </a:prstGeom>
          <a:noFill/>
          <a:ln w="9525">
            <a:noFill/>
            <a:miter lim="800000"/>
            <a:headEnd/>
            <a:tailEnd/>
          </a:ln>
        </p:spPr>
      </p:pic>
      <p:sp>
        <p:nvSpPr>
          <p:cNvPr id="6" name="Rectangle 5"/>
          <p:cNvSpPr/>
          <p:nvPr/>
        </p:nvSpPr>
        <p:spPr>
          <a:xfrm>
            <a:off x="5595934" y="4214818"/>
            <a:ext cx="285752" cy="214314"/>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p:cNvSpPr/>
          <p:nvPr/>
        </p:nvSpPr>
        <p:spPr>
          <a:xfrm>
            <a:off x="6096000" y="4214818"/>
            <a:ext cx="285752" cy="214314"/>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Date Placeholder 7"/>
          <p:cNvSpPr>
            <a:spLocks noGrp="1"/>
          </p:cNvSpPr>
          <p:nvPr>
            <p:ph type="dt" sz="half" idx="10"/>
          </p:nvPr>
        </p:nvSpPr>
        <p:spPr/>
        <p:txBody>
          <a:bodyPr/>
          <a:lstStyle/>
          <a:p>
            <a:fld id="{589CF64C-CA82-48C5-A690-A32188C4C808}" type="datetime10">
              <a:rPr lang="nl-NL" smtClean="0"/>
              <a:t>15:27</a:t>
            </a:fld>
            <a:endParaRPr lang="nl-NL"/>
          </a:p>
        </p:txBody>
      </p:sp>
      <p:sp>
        <p:nvSpPr>
          <p:cNvPr id="9" name="Slide Number Placeholder 8"/>
          <p:cNvSpPr>
            <a:spLocks noGrp="1"/>
          </p:cNvSpPr>
          <p:nvPr>
            <p:ph type="sldNum" sz="quarter" idx="12"/>
          </p:nvPr>
        </p:nvSpPr>
        <p:spPr/>
        <p:txBody>
          <a:bodyPr/>
          <a:lstStyle/>
          <a:p>
            <a:fld id="{E942EF9C-0AEB-47C4-98D5-B6C7263F125B}" type="slidenum">
              <a:rPr lang="nl-NL" smtClean="0"/>
              <a:pPr/>
              <a:t>22</a:t>
            </a:fld>
            <a:endParaRPr lang="nl-NL"/>
          </a:p>
        </p:txBody>
      </p:sp>
    </p:spTree>
    <p:extLst>
      <p:ext uri="{BB962C8B-B14F-4D97-AF65-F5344CB8AC3E}">
        <p14:creationId xmlns:p14="http://schemas.microsoft.com/office/powerpoint/2010/main" val="178825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Fischer projectie</a:t>
            </a:r>
          </a:p>
        </p:txBody>
      </p:sp>
      <p:pic>
        <p:nvPicPr>
          <p:cNvPr id="4" name="Picture 10" descr="16_06"/>
          <p:cNvPicPr>
            <a:picLocks noChangeAspect="1" noChangeArrowheads="1"/>
          </p:cNvPicPr>
          <p:nvPr/>
        </p:nvPicPr>
        <p:blipFill>
          <a:blip r:embed="rId2" cstate="print"/>
          <a:srcRect t="2809"/>
          <a:stretch>
            <a:fillRect/>
          </a:stretch>
        </p:blipFill>
        <p:spPr bwMode="auto">
          <a:xfrm>
            <a:off x="3071663" y="1147853"/>
            <a:ext cx="6048672" cy="4057638"/>
          </a:xfrm>
          <a:prstGeom prst="rect">
            <a:avLst/>
          </a:prstGeom>
          <a:noFill/>
          <a:ln w="9525">
            <a:noFill/>
            <a:miter lim="800000"/>
            <a:headEnd/>
            <a:tailEnd/>
          </a:ln>
        </p:spPr>
      </p:pic>
      <p:sp>
        <p:nvSpPr>
          <p:cNvPr id="5" name="Rectangle 4"/>
          <p:cNvSpPr/>
          <p:nvPr/>
        </p:nvSpPr>
        <p:spPr>
          <a:xfrm>
            <a:off x="1343472" y="5309859"/>
            <a:ext cx="9904969" cy="830997"/>
          </a:xfrm>
          <a:prstGeom prst="rect">
            <a:avLst/>
          </a:prstGeom>
        </p:spPr>
        <p:txBody>
          <a:bodyPr wrap="square">
            <a:spAutoFit/>
          </a:bodyPr>
          <a:lstStyle/>
          <a:p>
            <a:pPr>
              <a:buNone/>
            </a:pPr>
            <a:r>
              <a:rPr lang="en-US" sz="2400" dirty="0" err="1"/>
              <a:t>Zwarte</a:t>
            </a:r>
            <a:r>
              <a:rPr lang="en-US" sz="2400" dirty="0"/>
              <a:t> </a:t>
            </a:r>
            <a:r>
              <a:rPr lang="en-US" sz="2400" dirty="0" err="1"/>
              <a:t>driehoekjes</a:t>
            </a:r>
            <a:r>
              <a:rPr lang="en-US" sz="2400" dirty="0"/>
              <a:t>: </a:t>
            </a:r>
            <a:r>
              <a:rPr lang="en-US" sz="2400" dirty="0" err="1"/>
              <a:t>staan</a:t>
            </a:r>
            <a:r>
              <a:rPr lang="en-US" sz="2400" dirty="0"/>
              <a:t> </a:t>
            </a:r>
            <a:r>
              <a:rPr lang="en-US" sz="2400" dirty="0" err="1"/>
              <a:t>naar</a:t>
            </a:r>
            <a:r>
              <a:rPr lang="en-US" sz="2400" dirty="0"/>
              <a:t> </a:t>
            </a:r>
            <a:r>
              <a:rPr lang="en-US" sz="2400" dirty="0" err="1"/>
              <a:t>je</a:t>
            </a:r>
            <a:r>
              <a:rPr lang="en-US" sz="2400" dirty="0"/>
              <a:t> toe (</a:t>
            </a:r>
            <a:r>
              <a:rPr lang="en-US" sz="2400" dirty="0" err="1"/>
              <a:t>boek</a:t>
            </a:r>
            <a:r>
              <a:rPr lang="en-US" sz="2400" dirty="0"/>
              <a:t> </a:t>
            </a:r>
            <a:r>
              <a:rPr lang="en-US" sz="2400" dirty="0" err="1"/>
              <a:t>uit</a:t>
            </a:r>
            <a:r>
              <a:rPr lang="en-US" sz="2400" dirty="0"/>
              <a:t>) </a:t>
            </a:r>
            <a:r>
              <a:rPr lang="en-US" sz="2400" dirty="0">
                <a:sym typeface="Wingdings" pitchFamily="2" charset="2"/>
              </a:rPr>
              <a:t> </a:t>
            </a:r>
            <a:r>
              <a:rPr lang="en-US" sz="2400" dirty="0" err="1">
                <a:sym typeface="Wingdings" pitchFamily="2" charset="2"/>
              </a:rPr>
              <a:t>wordt</a:t>
            </a:r>
            <a:r>
              <a:rPr lang="en-US" sz="2400" dirty="0">
                <a:sym typeface="Wingdings" pitchFamily="2" charset="2"/>
              </a:rPr>
              <a:t> </a:t>
            </a:r>
            <a:r>
              <a:rPr lang="en-US" sz="2400" dirty="0" err="1">
                <a:sym typeface="Wingdings" pitchFamily="2" charset="2"/>
              </a:rPr>
              <a:t>horizontale</a:t>
            </a:r>
            <a:r>
              <a:rPr lang="en-US" sz="2400" dirty="0">
                <a:sym typeface="Wingdings" pitchFamily="2" charset="2"/>
              </a:rPr>
              <a:t> </a:t>
            </a:r>
            <a:r>
              <a:rPr lang="en-US" sz="2400" dirty="0" err="1">
                <a:sym typeface="Wingdings" pitchFamily="2" charset="2"/>
              </a:rPr>
              <a:t>lijn</a:t>
            </a:r>
            <a:r>
              <a:rPr lang="en-US" sz="2400" dirty="0">
                <a:sym typeface="Wingdings" pitchFamily="2" charset="2"/>
              </a:rPr>
              <a:t> </a:t>
            </a:r>
            <a:endParaRPr lang="en-US" sz="2400" dirty="0"/>
          </a:p>
          <a:p>
            <a:pPr>
              <a:buNone/>
            </a:pPr>
            <a:r>
              <a:rPr lang="en-US" sz="2400" dirty="0" err="1"/>
              <a:t>Gestreepte</a:t>
            </a:r>
            <a:r>
              <a:rPr lang="en-US" sz="2400" dirty="0"/>
              <a:t> </a:t>
            </a:r>
            <a:r>
              <a:rPr lang="en-US" sz="2400" dirty="0" err="1"/>
              <a:t>driehoekjes</a:t>
            </a:r>
            <a:r>
              <a:rPr lang="en-US" sz="2400" dirty="0"/>
              <a:t> </a:t>
            </a:r>
            <a:r>
              <a:rPr lang="en-US" sz="2400" dirty="0" err="1"/>
              <a:t>staan</a:t>
            </a:r>
            <a:r>
              <a:rPr lang="en-US" sz="2400" dirty="0"/>
              <a:t> van </a:t>
            </a:r>
            <a:r>
              <a:rPr lang="en-US" sz="2400" dirty="0" err="1"/>
              <a:t>je</a:t>
            </a:r>
            <a:r>
              <a:rPr lang="en-US" sz="2400" dirty="0"/>
              <a:t> </a:t>
            </a:r>
            <a:r>
              <a:rPr lang="en-US" sz="2400" dirty="0" err="1"/>
              <a:t>af</a:t>
            </a:r>
            <a:r>
              <a:rPr lang="en-US" sz="2400" dirty="0"/>
              <a:t> (</a:t>
            </a:r>
            <a:r>
              <a:rPr lang="en-US" sz="2400" dirty="0" err="1"/>
              <a:t>boek</a:t>
            </a:r>
            <a:r>
              <a:rPr lang="en-US" sz="2400" dirty="0"/>
              <a:t> in) </a:t>
            </a:r>
            <a:r>
              <a:rPr lang="en-US" sz="2400" dirty="0">
                <a:sym typeface="Wingdings" pitchFamily="2" charset="2"/>
              </a:rPr>
              <a:t> </a:t>
            </a:r>
            <a:r>
              <a:rPr lang="en-US" sz="2400" dirty="0" err="1">
                <a:sym typeface="Wingdings" pitchFamily="2" charset="2"/>
              </a:rPr>
              <a:t>wordt</a:t>
            </a:r>
            <a:r>
              <a:rPr lang="en-US" sz="2400" dirty="0">
                <a:sym typeface="Wingdings" pitchFamily="2" charset="2"/>
              </a:rPr>
              <a:t> </a:t>
            </a:r>
            <a:r>
              <a:rPr lang="en-US" sz="2400" dirty="0" err="1">
                <a:sym typeface="Wingdings" pitchFamily="2" charset="2"/>
              </a:rPr>
              <a:t>verticale</a:t>
            </a:r>
            <a:r>
              <a:rPr lang="en-US" sz="2400" dirty="0">
                <a:sym typeface="Wingdings" pitchFamily="2" charset="2"/>
              </a:rPr>
              <a:t> </a:t>
            </a:r>
            <a:r>
              <a:rPr lang="en-US" sz="2400" dirty="0" err="1">
                <a:sym typeface="Wingdings" pitchFamily="2" charset="2"/>
              </a:rPr>
              <a:t>lijn</a:t>
            </a:r>
            <a:endParaRPr lang="en-US" sz="2400" dirty="0"/>
          </a:p>
        </p:txBody>
      </p:sp>
      <p:sp>
        <p:nvSpPr>
          <p:cNvPr id="7" name="Slide Number Placeholder 6"/>
          <p:cNvSpPr>
            <a:spLocks noGrp="1"/>
          </p:cNvSpPr>
          <p:nvPr>
            <p:ph type="sldNum" sz="quarter" idx="12"/>
          </p:nvPr>
        </p:nvSpPr>
        <p:spPr/>
        <p:txBody>
          <a:bodyPr/>
          <a:lstStyle/>
          <a:p>
            <a:fld id="{E942EF9C-0AEB-47C4-98D5-B6C7263F125B}" type="slidenum">
              <a:rPr lang="nl-NL" smtClean="0"/>
              <a:pPr/>
              <a:t>23</a:t>
            </a:fld>
            <a:endParaRPr lang="nl-NL" dirty="0"/>
          </a:p>
        </p:txBody>
      </p:sp>
    </p:spTree>
    <p:extLst>
      <p:ext uri="{BB962C8B-B14F-4D97-AF65-F5344CB8AC3E}">
        <p14:creationId xmlns:p14="http://schemas.microsoft.com/office/powerpoint/2010/main" val="355194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698" y="51684"/>
            <a:ext cx="8229600" cy="1143000"/>
          </a:xfrm>
        </p:spPr>
        <p:txBody>
          <a:bodyPr/>
          <a:lstStyle/>
          <a:p>
            <a:r>
              <a:rPr lang="nl-NL" dirty="0"/>
              <a:t>Ruimtelijk gezien</a:t>
            </a:r>
          </a:p>
        </p:txBody>
      </p:sp>
      <p:pic>
        <p:nvPicPr>
          <p:cNvPr id="5" name="Picture 9" descr="16_04"/>
          <p:cNvPicPr>
            <a:picLocks noChangeAspect="1" noChangeArrowheads="1"/>
          </p:cNvPicPr>
          <p:nvPr/>
        </p:nvPicPr>
        <p:blipFill>
          <a:blip r:embed="rId3" cstate="print"/>
          <a:srcRect t="2265"/>
          <a:stretch>
            <a:fillRect/>
          </a:stretch>
        </p:blipFill>
        <p:spPr bwMode="auto">
          <a:xfrm>
            <a:off x="4079875" y="1317813"/>
            <a:ext cx="4802188" cy="5213163"/>
          </a:xfrm>
          <a:prstGeom prst="rect">
            <a:avLst/>
          </a:prstGeom>
          <a:noFill/>
          <a:ln w="9525">
            <a:noFill/>
            <a:miter lim="800000"/>
            <a:headEnd/>
            <a:tailEnd/>
          </a:ln>
        </p:spPr>
      </p:pic>
      <p:cxnSp>
        <p:nvCxnSpPr>
          <p:cNvPr id="7" name="Straight Arrow Connector 6"/>
          <p:cNvCxnSpPr/>
          <p:nvPr/>
        </p:nvCxnSpPr>
        <p:spPr>
          <a:xfrm>
            <a:off x="4238612" y="3071810"/>
            <a:ext cx="857256" cy="57150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55053" y="2928934"/>
            <a:ext cx="2377575" cy="369332"/>
          </a:xfrm>
          <a:prstGeom prst="rect">
            <a:avLst/>
          </a:prstGeom>
          <a:noFill/>
        </p:spPr>
        <p:txBody>
          <a:bodyPr wrap="none" rtlCol="0">
            <a:spAutoFit/>
          </a:bodyPr>
          <a:lstStyle/>
          <a:p>
            <a:r>
              <a:rPr lang="nl-NL" dirty="0"/>
              <a:t>C1 meest geoxideerd</a:t>
            </a:r>
          </a:p>
        </p:txBody>
      </p:sp>
      <p:cxnSp>
        <p:nvCxnSpPr>
          <p:cNvPr id="11" name="Straight Arrow Connector 10"/>
          <p:cNvCxnSpPr/>
          <p:nvPr/>
        </p:nvCxnSpPr>
        <p:spPr>
          <a:xfrm flipH="1">
            <a:off x="7596198" y="3643314"/>
            <a:ext cx="928694" cy="57150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96298" y="3214686"/>
            <a:ext cx="2071702" cy="642942"/>
          </a:xfrm>
          <a:prstGeom prst="rect">
            <a:avLst/>
          </a:prstGeom>
          <a:noFill/>
        </p:spPr>
        <p:txBody>
          <a:bodyPr wrap="square" rtlCol="0">
            <a:spAutoFit/>
          </a:bodyPr>
          <a:lstStyle/>
          <a:p>
            <a:r>
              <a:rPr lang="nl-NL" dirty="0"/>
              <a:t>C2 eerste </a:t>
            </a:r>
            <a:r>
              <a:rPr lang="nl-NL" dirty="0" err="1"/>
              <a:t>chirale</a:t>
            </a:r>
            <a:r>
              <a:rPr lang="nl-NL" dirty="0"/>
              <a:t> centrum</a:t>
            </a:r>
          </a:p>
        </p:txBody>
      </p:sp>
      <p:sp>
        <p:nvSpPr>
          <p:cNvPr id="15" name="Slide Number Placeholder 14"/>
          <p:cNvSpPr>
            <a:spLocks noGrp="1"/>
          </p:cNvSpPr>
          <p:nvPr>
            <p:ph type="sldNum" sz="quarter" idx="12"/>
          </p:nvPr>
        </p:nvSpPr>
        <p:spPr/>
        <p:txBody>
          <a:bodyPr/>
          <a:lstStyle/>
          <a:p>
            <a:fld id="{E942EF9C-0AEB-47C4-98D5-B6C7263F125B}" type="slidenum">
              <a:rPr lang="nl-NL" smtClean="0"/>
              <a:pPr/>
              <a:t>24</a:t>
            </a:fld>
            <a:endParaRPr lang="nl-NL"/>
          </a:p>
        </p:txBody>
      </p:sp>
    </p:spTree>
    <p:extLst>
      <p:ext uri="{BB962C8B-B14F-4D97-AF65-F5344CB8AC3E}">
        <p14:creationId xmlns:p14="http://schemas.microsoft.com/office/powerpoint/2010/main" val="443914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09" y="32855"/>
            <a:ext cx="8229600" cy="1143000"/>
          </a:xfrm>
        </p:spPr>
        <p:txBody>
          <a:bodyPr/>
          <a:lstStyle/>
          <a:p>
            <a:r>
              <a:rPr lang="nl-NL" dirty="0"/>
              <a:t>Enantiomeren</a:t>
            </a:r>
          </a:p>
        </p:txBody>
      </p:sp>
      <p:sp>
        <p:nvSpPr>
          <p:cNvPr id="3" name="Content Placeholder 2"/>
          <p:cNvSpPr>
            <a:spLocks noGrp="1"/>
          </p:cNvSpPr>
          <p:nvPr>
            <p:ph idx="1"/>
          </p:nvPr>
        </p:nvSpPr>
        <p:spPr>
          <a:xfrm>
            <a:off x="306241" y="1249083"/>
            <a:ext cx="6901432" cy="5616624"/>
          </a:xfrm>
        </p:spPr>
        <p:txBody>
          <a:bodyPr>
            <a:normAutofit/>
          </a:bodyPr>
          <a:lstStyle/>
          <a:p>
            <a:pPr>
              <a:buNone/>
            </a:pPr>
            <a:r>
              <a:rPr lang="nl-NL" sz="2400" dirty="0"/>
              <a:t>Naamgeving enantiomeren:</a:t>
            </a:r>
          </a:p>
          <a:p>
            <a:pPr>
              <a:buNone/>
            </a:pPr>
            <a:r>
              <a:rPr lang="nl-NL" sz="2400" dirty="0"/>
              <a:t>Linksdraaiend (levorotatory, -) en rechtsdraaiend (dextrorotatory,+)</a:t>
            </a:r>
          </a:p>
          <a:p>
            <a:pPr>
              <a:buNone/>
            </a:pPr>
            <a:endParaRPr lang="nl-NL" sz="2400" dirty="0"/>
          </a:p>
          <a:p>
            <a:pPr>
              <a:buNone/>
            </a:pPr>
            <a:r>
              <a:rPr lang="nl-NL" sz="2400" dirty="0"/>
              <a:t>L- en D- (wel verschillende enantiomeren, maar welke is nu links of rechts?)</a:t>
            </a:r>
          </a:p>
          <a:p>
            <a:pPr>
              <a:buNone/>
            </a:pPr>
            <a:endParaRPr lang="nl-NL" sz="2400" b="1" dirty="0"/>
          </a:p>
          <a:p>
            <a:pPr>
              <a:buNone/>
            </a:pPr>
            <a:r>
              <a:rPr lang="nl-NL" sz="2400" b="1" dirty="0"/>
              <a:t>Racemisch mengsel</a:t>
            </a:r>
            <a:r>
              <a:rPr lang="nl-NL" sz="2400" dirty="0"/>
              <a:t>: </a:t>
            </a:r>
            <a:br>
              <a:rPr lang="nl-NL" sz="2400" dirty="0"/>
            </a:br>
            <a:r>
              <a:rPr lang="nl-NL" sz="2400" dirty="0"/>
              <a:t>bevat van beide enantiomeren evenveel: geen verdraaiing van het licht</a:t>
            </a:r>
            <a:endParaRPr lang="nl-NL" sz="2400" b="1" dirty="0"/>
          </a:p>
        </p:txBody>
      </p:sp>
      <p:pic>
        <p:nvPicPr>
          <p:cNvPr id="4" name="Picture 3" descr="den02621_16_05"/>
          <p:cNvPicPr>
            <a:picLocks noChangeAspect="1" noChangeArrowheads="1"/>
          </p:cNvPicPr>
          <p:nvPr/>
        </p:nvPicPr>
        <p:blipFill>
          <a:blip r:embed="rId3" cstate="print"/>
          <a:srcRect t="4290"/>
          <a:stretch>
            <a:fillRect/>
          </a:stretch>
        </p:blipFill>
        <p:spPr bwMode="auto">
          <a:xfrm>
            <a:off x="7101161" y="2713480"/>
            <a:ext cx="5904656" cy="2687830"/>
          </a:xfrm>
          <a:prstGeom prst="rect">
            <a:avLst/>
          </a:prstGeom>
          <a:noFill/>
          <a:ln w="9525">
            <a:noFill/>
            <a:miter lim="800000"/>
            <a:headEnd/>
            <a:tailEnd/>
          </a:ln>
        </p:spPr>
      </p:pic>
      <p:sp>
        <p:nvSpPr>
          <p:cNvPr id="5" name="TextBox 4"/>
          <p:cNvSpPr txBox="1"/>
          <p:nvPr/>
        </p:nvSpPr>
        <p:spPr>
          <a:xfrm>
            <a:off x="8872783" y="5459523"/>
            <a:ext cx="1338828" cy="369332"/>
          </a:xfrm>
          <a:prstGeom prst="rect">
            <a:avLst/>
          </a:prstGeom>
          <a:noFill/>
        </p:spPr>
        <p:txBody>
          <a:bodyPr wrap="none" rtlCol="0">
            <a:spAutoFit/>
          </a:bodyPr>
          <a:lstStyle/>
          <a:p>
            <a:r>
              <a:rPr lang="nl-NL" dirty="0"/>
              <a:t>polarimeter</a:t>
            </a:r>
          </a:p>
        </p:txBody>
      </p:sp>
      <p:sp>
        <p:nvSpPr>
          <p:cNvPr id="6" name="TextBox 5"/>
          <p:cNvSpPr txBox="1"/>
          <p:nvPr/>
        </p:nvSpPr>
        <p:spPr>
          <a:xfrm>
            <a:off x="9696400" y="2619104"/>
            <a:ext cx="1390125" cy="369332"/>
          </a:xfrm>
          <a:prstGeom prst="rect">
            <a:avLst/>
          </a:prstGeom>
          <a:noFill/>
        </p:spPr>
        <p:txBody>
          <a:bodyPr wrap="none" rtlCol="0">
            <a:spAutoFit/>
          </a:bodyPr>
          <a:lstStyle/>
          <a:p>
            <a:r>
              <a:rPr lang="nl-NL" dirty="0"/>
              <a:t>testmonster</a:t>
            </a:r>
          </a:p>
        </p:txBody>
      </p:sp>
      <p:cxnSp>
        <p:nvCxnSpPr>
          <p:cNvPr id="8" name="Straight Arrow Connector 7"/>
          <p:cNvCxnSpPr/>
          <p:nvPr/>
        </p:nvCxnSpPr>
        <p:spPr>
          <a:xfrm flipH="1">
            <a:off x="10103430" y="3046649"/>
            <a:ext cx="288032" cy="6480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7F9FF49E-0A67-4D47-9717-D7ED1ACA4FB0}" type="datetime10">
              <a:rPr lang="nl-NL" smtClean="0"/>
              <a:t>15:27</a:t>
            </a:fld>
            <a:endParaRPr lang="nl-NL"/>
          </a:p>
        </p:txBody>
      </p:sp>
      <p:sp>
        <p:nvSpPr>
          <p:cNvPr id="10" name="Slide Number Placeholder 9"/>
          <p:cNvSpPr>
            <a:spLocks noGrp="1"/>
          </p:cNvSpPr>
          <p:nvPr>
            <p:ph type="sldNum" sz="quarter" idx="12"/>
          </p:nvPr>
        </p:nvSpPr>
        <p:spPr/>
        <p:txBody>
          <a:bodyPr/>
          <a:lstStyle/>
          <a:p>
            <a:fld id="{E942EF9C-0AEB-47C4-98D5-B6C7263F125B}" type="slidenum">
              <a:rPr lang="nl-NL" smtClean="0"/>
              <a:pPr/>
              <a:t>25</a:t>
            </a:fld>
            <a:endParaRPr lang="nl-NL"/>
          </a:p>
        </p:txBody>
      </p:sp>
    </p:spTree>
    <p:extLst>
      <p:ext uri="{BB962C8B-B14F-4D97-AF65-F5344CB8AC3E}">
        <p14:creationId xmlns:p14="http://schemas.microsoft.com/office/powerpoint/2010/main" val="125580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131" y="105437"/>
            <a:ext cx="8229600" cy="1143000"/>
          </a:xfrm>
        </p:spPr>
        <p:txBody>
          <a:bodyPr/>
          <a:lstStyle/>
          <a:p>
            <a:r>
              <a:rPr lang="nl-NL" dirty="0"/>
              <a:t>Melkzuur</a:t>
            </a:r>
          </a:p>
        </p:txBody>
      </p:sp>
      <p:pic>
        <p:nvPicPr>
          <p:cNvPr id="4098" name="Picture 2"/>
          <p:cNvPicPr>
            <a:picLocks noChangeAspect="1" noChangeArrowheads="1"/>
          </p:cNvPicPr>
          <p:nvPr/>
        </p:nvPicPr>
        <p:blipFill>
          <a:blip r:embed="rId3" cstate="print"/>
          <a:srcRect/>
          <a:stretch>
            <a:fillRect/>
          </a:stretch>
        </p:blipFill>
        <p:spPr bwMode="auto">
          <a:xfrm>
            <a:off x="2336780" y="1248437"/>
            <a:ext cx="6891568" cy="2756627"/>
          </a:xfrm>
          <a:prstGeom prst="rect">
            <a:avLst/>
          </a:prstGeom>
          <a:noFill/>
          <a:ln w="9525">
            <a:noFill/>
            <a:miter lim="800000"/>
            <a:headEnd/>
            <a:tailEnd/>
          </a:ln>
        </p:spPr>
      </p:pic>
      <p:sp>
        <p:nvSpPr>
          <p:cNvPr id="6" name="TextBox 5"/>
          <p:cNvSpPr txBox="1"/>
          <p:nvPr/>
        </p:nvSpPr>
        <p:spPr>
          <a:xfrm>
            <a:off x="2105095" y="3960278"/>
            <a:ext cx="3501921" cy="646331"/>
          </a:xfrm>
          <a:prstGeom prst="rect">
            <a:avLst/>
          </a:prstGeom>
          <a:noFill/>
        </p:spPr>
        <p:txBody>
          <a:bodyPr wrap="none" rtlCol="0">
            <a:spAutoFit/>
          </a:bodyPr>
          <a:lstStyle/>
          <a:p>
            <a:r>
              <a:rPr lang="nl-NL" dirty="0">
                <a:sym typeface="Wingdings 3"/>
              </a:rPr>
              <a:t> </a:t>
            </a:r>
            <a:r>
              <a:rPr lang="nl-NL" dirty="0"/>
              <a:t>Wordt in het lichaam gemaakt</a:t>
            </a:r>
          </a:p>
          <a:p>
            <a:r>
              <a:rPr lang="nl-NL" dirty="0">
                <a:sym typeface="Wingdings 3"/>
              </a:rPr>
              <a:t> </a:t>
            </a:r>
            <a:r>
              <a:rPr lang="nl-NL" dirty="0"/>
              <a:t>Gemakkelijk af te breken</a:t>
            </a:r>
          </a:p>
        </p:txBody>
      </p:sp>
      <p:sp>
        <p:nvSpPr>
          <p:cNvPr id="7" name="TextBox 6"/>
          <p:cNvSpPr txBox="1"/>
          <p:nvPr/>
        </p:nvSpPr>
        <p:spPr>
          <a:xfrm>
            <a:off x="6068414" y="3960278"/>
            <a:ext cx="4680520" cy="923330"/>
          </a:xfrm>
          <a:prstGeom prst="rect">
            <a:avLst/>
          </a:prstGeom>
          <a:noFill/>
        </p:spPr>
        <p:txBody>
          <a:bodyPr wrap="square" rtlCol="0">
            <a:spAutoFit/>
          </a:bodyPr>
          <a:lstStyle/>
          <a:p>
            <a:r>
              <a:rPr lang="nl-NL" dirty="0">
                <a:sym typeface="Wingdings 3"/>
              </a:rPr>
              <a:t> </a:t>
            </a:r>
            <a:r>
              <a:rPr lang="nl-NL" dirty="0"/>
              <a:t>Wordt niet door de mens gemaakt</a:t>
            </a:r>
          </a:p>
          <a:p>
            <a:pPr>
              <a:buFont typeface="Wingdings 3"/>
              <a:buChar char="Q"/>
            </a:pPr>
            <a:r>
              <a:rPr lang="nl-NL" dirty="0"/>
              <a:t> Moeilijker af te breken </a:t>
            </a:r>
          </a:p>
          <a:p>
            <a:r>
              <a:rPr lang="nl-NL" dirty="0"/>
              <a:t>	(met name voor kleine kinderen)</a:t>
            </a:r>
          </a:p>
        </p:txBody>
      </p:sp>
      <p:sp>
        <p:nvSpPr>
          <p:cNvPr id="8" name="TextBox 7"/>
          <p:cNvSpPr txBox="1"/>
          <p:nvPr/>
        </p:nvSpPr>
        <p:spPr>
          <a:xfrm>
            <a:off x="3327920" y="5216957"/>
            <a:ext cx="5480988" cy="646331"/>
          </a:xfrm>
          <a:prstGeom prst="rect">
            <a:avLst/>
          </a:prstGeom>
          <a:noFill/>
        </p:spPr>
        <p:txBody>
          <a:bodyPr wrap="none" rtlCol="0">
            <a:spAutoFit/>
          </a:bodyPr>
          <a:lstStyle/>
          <a:p>
            <a:r>
              <a:rPr lang="nl-NL" dirty="0"/>
              <a:t>Bacteriën maken beide (ook bacteriën in je darmen)</a:t>
            </a:r>
          </a:p>
          <a:p>
            <a:endParaRPr lang="nl-NL" dirty="0"/>
          </a:p>
        </p:txBody>
      </p:sp>
      <p:sp>
        <p:nvSpPr>
          <p:cNvPr id="9" name="Date Placeholder 8"/>
          <p:cNvSpPr>
            <a:spLocks noGrp="1"/>
          </p:cNvSpPr>
          <p:nvPr>
            <p:ph type="dt" sz="half" idx="10"/>
          </p:nvPr>
        </p:nvSpPr>
        <p:spPr/>
        <p:txBody>
          <a:bodyPr/>
          <a:lstStyle/>
          <a:p>
            <a:fld id="{DED5BB3C-8284-4C7A-9137-73546700CB74}" type="datetime10">
              <a:rPr lang="nl-NL" smtClean="0"/>
              <a:t>15:27</a:t>
            </a:fld>
            <a:endParaRPr lang="nl-NL"/>
          </a:p>
        </p:txBody>
      </p:sp>
      <p:sp>
        <p:nvSpPr>
          <p:cNvPr id="10" name="Slide Number Placeholder 9"/>
          <p:cNvSpPr>
            <a:spLocks noGrp="1"/>
          </p:cNvSpPr>
          <p:nvPr>
            <p:ph type="sldNum" sz="quarter" idx="12"/>
          </p:nvPr>
        </p:nvSpPr>
        <p:spPr/>
        <p:txBody>
          <a:bodyPr/>
          <a:lstStyle/>
          <a:p>
            <a:fld id="{E942EF9C-0AEB-47C4-98D5-B6C7263F125B}" type="slidenum">
              <a:rPr lang="nl-NL" smtClean="0"/>
              <a:pPr/>
              <a:t>26</a:t>
            </a:fld>
            <a:endParaRPr lang="nl-NL"/>
          </a:p>
        </p:txBody>
      </p:sp>
    </p:spTree>
    <p:extLst>
      <p:ext uri="{BB962C8B-B14F-4D97-AF65-F5344CB8AC3E}">
        <p14:creationId xmlns:p14="http://schemas.microsoft.com/office/powerpoint/2010/main" val="3016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90" y="136525"/>
            <a:ext cx="8229600" cy="1143000"/>
          </a:xfrm>
        </p:spPr>
        <p:txBody>
          <a:bodyPr/>
          <a:lstStyle/>
          <a:p>
            <a:r>
              <a:rPr lang="nl-NL" dirty="0"/>
              <a:t>Thalidomide (Softenon)</a:t>
            </a:r>
          </a:p>
        </p:txBody>
      </p:sp>
      <p:pic>
        <p:nvPicPr>
          <p:cNvPr id="2050" name="Picture 2"/>
          <p:cNvPicPr>
            <a:picLocks noChangeAspect="1" noChangeArrowheads="1"/>
          </p:cNvPicPr>
          <p:nvPr/>
        </p:nvPicPr>
        <p:blipFill>
          <a:blip r:embed="rId2" cstate="print"/>
          <a:srcRect/>
          <a:stretch>
            <a:fillRect/>
          </a:stretch>
        </p:blipFill>
        <p:spPr bwMode="auto">
          <a:xfrm>
            <a:off x="1991544" y="1484785"/>
            <a:ext cx="2483346" cy="4506543"/>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5015881" y="1628800"/>
            <a:ext cx="4995597" cy="2696518"/>
          </a:xfrm>
          <a:prstGeom prst="rect">
            <a:avLst/>
          </a:prstGeom>
          <a:noFill/>
          <a:ln w="9525">
            <a:noFill/>
            <a:miter lim="800000"/>
            <a:headEnd/>
            <a:tailEnd/>
          </a:ln>
        </p:spPr>
      </p:pic>
      <p:sp>
        <p:nvSpPr>
          <p:cNvPr id="7" name="TextBox 6"/>
          <p:cNvSpPr txBox="1"/>
          <p:nvPr/>
        </p:nvSpPr>
        <p:spPr>
          <a:xfrm>
            <a:off x="7680176" y="4581128"/>
            <a:ext cx="2736304" cy="936104"/>
          </a:xfrm>
          <a:prstGeom prst="rect">
            <a:avLst/>
          </a:prstGeom>
          <a:noFill/>
        </p:spPr>
        <p:txBody>
          <a:bodyPr wrap="square" rtlCol="0">
            <a:spAutoFit/>
          </a:bodyPr>
          <a:lstStyle/>
          <a:p>
            <a:pPr algn="ctr"/>
            <a:r>
              <a:rPr lang="nl-NL" dirty="0"/>
              <a:t>Helpt tegen ochtendmisselijkheid bij zwangere vrouwen</a:t>
            </a:r>
          </a:p>
        </p:txBody>
      </p:sp>
      <p:sp>
        <p:nvSpPr>
          <p:cNvPr id="8" name="TextBox 7"/>
          <p:cNvSpPr txBox="1"/>
          <p:nvPr/>
        </p:nvSpPr>
        <p:spPr>
          <a:xfrm>
            <a:off x="4871864" y="4581128"/>
            <a:ext cx="2736304" cy="923330"/>
          </a:xfrm>
          <a:prstGeom prst="rect">
            <a:avLst/>
          </a:prstGeom>
          <a:noFill/>
        </p:spPr>
        <p:txBody>
          <a:bodyPr wrap="square" rtlCol="0">
            <a:spAutoFit/>
          </a:bodyPr>
          <a:lstStyle/>
          <a:p>
            <a:pPr algn="ctr"/>
            <a:r>
              <a:rPr lang="nl-NL" dirty="0"/>
              <a:t>Verstoort de vorming van ledematen bij foetussen</a:t>
            </a:r>
          </a:p>
          <a:p>
            <a:pPr algn="ctr"/>
            <a:endParaRPr lang="nl-NL" dirty="0"/>
          </a:p>
        </p:txBody>
      </p:sp>
      <p:sp>
        <p:nvSpPr>
          <p:cNvPr id="9" name="Date Placeholder 8"/>
          <p:cNvSpPr>
            <a:spLocks noGrp="1"/>
          </p:cNvSpPr>
          <p:nvPr>
            <p:ph type="dt" sz="half" idx="10"/>
          </p:nvPr>
        </p:nvSpPr>
        <p:spPr/>
        <p:txBody>
          <a:bodyPr/>
          <a:lstStyle/>
          <a:p>
            <a:fld id="{92F99FBE-787F-43ED-B4A5-03DAAFD34D09}" type="datetime10">
              <a:rPr lang="nl-NL" smtClean="0"/>
              <a:t>15:27</a:t>
            </a:fld>
            <a:endParaRPr lang="nl-NL"/>
          </a:p>
        </p:txBody>
      </p:sp>
      <p:sp>
        <p:nvSpPr>
          <p:cNvPr id="10" name="Slide Number Placeholder 9"/>
          <p:cNvSpPr>
            <a:spLocks noGrp="1"/>
          </p:cNvSpPr>
          <p:nvPr>
            <p:ph type="sldNum" sz="quarter" idx="12"/>
          </p:nvPr>
        </p:nvSpPr>
        <p:spPr/>
        <p:txBody>
          <a:bodyPr/>
          <a:lstStyle/>
          <a:p>
            <a:fld id="{E942EF9C-0AEB-47C4-98D5-B6C7263F125B}" type="slidenum">
              <a:rPr lang="nl-NL" smtClean="0"/>
              <a:pPr/>
              <a:t>27</a:t>
            </a:fld>
            <a:endParaRPr lang="nl-NL"/>
          </a:p>
        </p:txBody>
      </p:sp>
    </p:spTree>
    <p:extLst>
      <p:ext uri="{BB962C8B-B14F-4D97-AF65-F5344CB8AC3E}">
        <p14:creationId xmlns:p14="http://schemas.microsoft.com/office/powerpoint/2010/main" val="129555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110657"/>
            <a:ext cx="8229600" cy="1143000"/>
          </a:xfrm>
        </p:spPr>
        <p:txBody>
          <a:bodyPr/>
          <a:lstStyle/>
          <a:p>
            <a:r>
              <a:rPr lang="nl-NL" dirty="0"/>
              <a:t>Stereomeren</a:t>
            </a:r>
          </a:p>
        </p:txBody>
      </p:sp>
      <p:sp>
        <p:nvSpPr>
          <p:cNvPr id="3" name="Content Placeholder 2"/>
          <p:cNvSpPr>
            <a:spLocks noGrp="1"/>
          </p:cNvSpPr>
          <p:nvPr>
            <p:ph idx="1"/>
          </p:nvPr>
        </p:nvSpPr>
        <p:spPr>
          <a:xfrm>
            <a:off x="508000" y="1428836"/>
            <a:ext cx="11348640" cy="4525963"/>
          </a:xfrm>
        </p:spPr>
        <p:txBody>
          <a:bodyPr>
            <a:normAutofit/>
          </a:bodyPr>
          <a:lstStyle/>
          <a:p>
            <a:pPr>
              <a:buNone/>
            </a:pPr>
            <a:r>
              <a:rPr lang="nl-NL" sz="2400" i="1" dirty="0"/>
              <a:t>n</a:t>
            </a:r>
            <a:r>
              <a:rPr lang="nl-NL" sz="2400" dirty="0"/>
              <a:t> chirale atomen:	maximaal 2</a:t>
            </a:r>
            <a:r>
              <a:rPr lang="nl-NL" sz="2400" i="1" baseline="30000" dirty="0"/>
              <a:t>n</a:t>
            </a:r>
            <a:r>
              <a:rPr lang="nl-NL" sz="2400" dirty="0"/>
              <a:t> enantiomeren</a:t>
            </a:r>
          </a:p>
          <a:p>
            <a:pPr>
              <a:buNone/>
            </a:pPr>
            <a:endParaRPr lang="nl-NL" sz="2400" i="1" dirty="0"/>
          </a:p>
          <a:p>
            <a:pPr>
              <a:buNone/>
            </a:pPr>
            <a:r>
              <a:rPr lang="nl-NL" sz="2400" b="1" dirty="0"/>
              <a:t>Enantiomeren</a:t>
            </a:r>
            <a:r>
              <a:rPr lang="nl-NL" sz="2400" dirty="0"/>
              <a:t>:	exact elkaars spiegelbeeld</a:t>
            </a:r>
          </a:p>
          <a:p>
            <a:pPr>
              <a:buNone/>
            </a:pPr>
            <a:r>
              <a:rPr lang="nl-NL" sz="2400" b="1" dirty="0"/>
              <a:t>Diastereomeren</a:t>
            </a:r>
            <a:r>
              <a:rPr lang="nl-NL" sz="2400" dirty="0"/>
              <a:t>:	niet elkaars spiegelbeeld </a:t>
            </a:r>
            <a:br>
              <a:rPr lang="nl-NL" sz="2400" dirty="0"/>
            </a:br>
            <a:r>
              <a:rPr lang="nl-NL" sz="2400" dirty="0"/>
              <a:t>			(bij meerdere chirale atomen,</a:t>
            </a:r>
            <a:br>
              <a:rPr lang="nl-NL" sz="2400" dirty="0"/>
            </a:br>
            <a:r>
              <a:rPr lang="nl-NL" sz="2400" dirty="0"/>
              <a:t>			maar wel stereomeren)</a:t>
            </a:r>
          </a:p>
          <a:p>
            <a:pPr>
              <a:buNone/>
            </a:pPr>
            <a:endParaRPr lang="nl-NL" sz="2000" b="1" dirty="0"/>
          </a:p>
          <a:p>
            <a:pPr>
              <a:buNone/>
            </a:pPr>
            <a:endParaRPr lang="nl-NL" sz="2000" i="1" dirty="0"/>
          </a:p>
        </p:txBody>
      </p:sp>
      <p:pic>
        <p:nvPicPr>
          <p:cNvPr id="6148" name="Picture 4"/>
          <p:cNvPicPr>
            <a:picLocks noChangeAspect="1" noChangeArrowheads="1"/>
          </p:cNvPicPr>
          <p:nvPr/>
        </p:nvPicPr>
        <p:blipFill>
          <a:blip r:embed="rId2" cstate="print"/>
          <a:srcRect/>
          <a:stretch>
            <a:fillRect/>
          </a:stretch>
        </p:blipFill>
        <p:spPr bwMode="auto">
          <a:xfrm>
            <a:off x="7584991" y="1428836"/>
            <a:ext cx="4599369" cy="484602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F7FC0305-7E41-42C1-8E88-2B83A6F5508E}" type="datetime10">
              <a:rPr lang="nl-NL" smtClean="0"/>
              <a:t>15:27</a:t>
            </a:fld>
            <a:endParaRPr lang="nl-NL"/>
          </a:p>
        </p:txBody>
      </p:sp>
      <p:sp>
        <p:nvSpPr>
          <p:cNvPr id="6" name="Slide Number Placeholder 5"/>
          <p:cNvSpPr>
            <a:spLocks noGrp="1"/>
          </p:cNvSpPr>
          <p:nvPr>
            <p:ph type="sldNum" sz="quarter" idx="12"/>
          </p:nvPr>
        </p:nvSpPr>
        <p:spPr/>
        <p:txBody>
          <a:bodyPr/>
          <a:lstStyle/>
          <a:p>
            <a:fld id="{E942EF9C-0AEB-47C4-98D5-B6C7263F125B}" type="slidenum">
              <a:rPr lang="nl-NL" smtClean="0"/>
              <a:pPr/>
              <a:t>28</a:t>
            </a:fld>
            <a:endParaRPr lang="nl-NL"/>
          </a:p>
        </p:txBody>
      </p:sp>
    </p:spTree>
    <p:extLst>
      <p:ext uri="{BB962C8B-B14F-4D97-AF65-F5344CB8AC3E}">
        <p14:creationId xmlns:p14="http://schemas.microsoft.com/office/powerpoint/2010/main" val="315197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nl-NL" altLang="nl-NL" dirty="0">
                <a:solidFill>
                  <a:schemeClr val="tx2"/>
                </a:solidFill>
              </a:rPr>
              <a:t>Fischer-projecties</a:t>
            </a:r>
          </a:p>
        </p:txBody>
      </p:sp>
      <p:sp>
        <p:nvSpPr>
          <p:cNvPr id="11267" name="Rectangle 3"/>
          <p:cNvSpPr>
            <a:spLocks noGrp="1" noChangeArrowheads="1"/>
          </p:cNvSpPr>
          <p:nvPr>
            <p:ph idx="1"/>
          </p:nvPr>
        </p:nvSpPr>
        <p:spPr>
          <a:xfrm>
            <a:off x="334434" y="1340768"/>
            <a:ext cx="8641885" cy="4800600"/>
          </a:xfrm>
        </p:spPr>
        <p:txBody>
          <a:bodyPr>
            <a:normAutofit/>
          </a:bodyPr>
          <a:lstStyle/>
          <a:p>
            <a:pPr>
              <a:buFontTx/>
              <a:buNone/>
            </a:pPr>
            <a:r>
              <a:rPr lang="nl-NL" altLang="nl-NL" sz="2400" dirty="0"/>
              <a:t>	</a:t>
            </a:r>
            <a:r>
              <a:rPr lang="nl-NL" altLang="nl-NL" sz="2400" b="1" dirty="0"/>
              <a:t>Aldehyde:</a:t>
            </a:r>
          </a:p>
          <a:p>
            <a:r>
              <a:rPr lang="nl-NL" altLang="nl-NL" sz="2400" dirty="0"/>
              <a:t>Bovenaan: de meest geoxideerde C</a:t>
            </a:r>
          </a:p>
          <a:p>
            <a:pPr lvl="1"/>
            <a:r>
              <a:rPr lang="nl-NL" altLang="nl-NL" sz="2000" dirty="0"/>
              <a:t>heeft nummer 1</a:t>
            </a:r>
          </a:p>
          <a:p>
            <a:pPr>
              <a:buFontTx/>
              <a:buNone/>
            </a:pPr>
            <a:r>
              <a:rPr lang="nl-NL" altLang="nl-NL" sz="2400" dirty="0"/>
              <a:t>	</a:t>
            </a:r>
            <a:r>
              <a:rPr lang="nl-NL" altLang="nl-NL" sz="2400" b="1" dirty="0" err="1"/>
              <a:t>Ketose</a:t>
            </a:r>
            <a:r>
              <a:rPr lang="nl-NL" altLang="nl-NL" sz="2400" b="1" dirty="0"/>
              <a:t>:</a:t>
            </a:r>
          </a:p>
          <a:p>
            <a:r>
              <a:rPr lang="nl-NL" altLang="nl-NL" sz="2400" dirty="0"/>
              <a:t>Meest geoxideerde C</a:t>
            </a:r>
          </a:p>
          <a:p>
            <a:pPr lvl="1"/>
            <a:r>
              <a:rPr lang="nl-NL" altLang="nl-NL" sz="2000" dirty="0"/>
              <a:t>heeft nummer 2</a:t>
            </a:r>
          </a:p>
          <a:p>
            <a:pPr>
              <a:buFontTx/>
              <a:buNone/>
            </a:pPr>
            <a:r>
              <a:rPr lang="nl-NL" altLang="nl-NL" sz="2400" dirty="0"/>
              <a:t>	</a:t>
            </a:r>
          </a:p>
          <a:p>
            <a:pPr>
              <a:buFontTx/>
              <a:buNone/>
            </a:pPr>
            <a:r>
              <a:rPr lang="nl-NL" altLang="nl-NL" sz="2400" b="1" dirty="0"/>
              <a:t>	L en D:</a:t>
            </a:r>
          </a:p>
          <a:p>
            <a:r>
              <a:rPr lang="nl-NL" altLang="nl-NL" sz="2400" dirty="0"/>
              <a:t>Afhankelijk van de onderste chirale C</a:t>
            </a:r>
          </a:p>
        </p:txBody>
      </p:sp>
      <p:pic>
        <p:nvPicPr>
          <p:cNvPr id="2" name="Afbeelding 1"/>
          <p:cNvPicPr>
            <a:picLocks noChangeAspect="1"/>
          </p:cNvPicPr>
          <p:nvPr/>
        </p:nvPicPr>
        <p:blipFill rotWithShape="1">
          <a:blip r:embed="rId3">
            <a:extLst>
              <a:ext uri="{28A0092B-C50C-407E-A947-70E740481C1C}">
                <a14:useLocalDpi xmlns:a14="http://schemas.microsoft.com/office/drawing/2010/main" val="0"/>
              </a:ext>
            </a:extLst>
          </a:blip>
          <a:srcRect t="44630" r="78344"/>
          <a:stretch/>
        </p:blipFill>
        <p:spPr>
          <a:xfrm>
            <a:off x="7705588" y="1628800"/>
            <a:ext cx="1594768" cy="3618352"/>
          </a:xfrm>
          <a:prstGeom prst="rect">
            <a:avLst/>
          </a:prstGeom>
        </p:spPr>
      </p:pic>
      <p:pic>
        <p:nvPicPr>
          <p:cNvPr id="6" name="Afbeelding 5"/>
          <p:cNvPicPr>
            <a:picLocks noChangeAspect="1"/>
          </p:cNvPicPr>
          <p:nvPr/>
        </p:nvPicPr>
        <p:blipFill rotWithShape="1">
          <a:blip r:embed="rId3">
            <a:extLst>
              <a:ext uri="{28A0092B-C50C-407E-A947-70E740481C1C}">
                <a14:useLocalDpi xmlns:a14="http://schemas.microsoft.com/office/drawing/2010/main" val="0"/>
              </a:ext>
            </a:extLst>
          </a:blip>
          <a:srcRect l="75469" t="40899" r="262" b="3731"/>
          <a:stretch/>
        </p:blipFill>
        <p:spPr>
          <a:xfrm>
            <a:off x="9624392" y="1363724"/>
            <a:ext cx="1787192" cy="3618352"/>
          </a:xfrm>
          <a:prstGeom prst="rect">
            <a:avLst/>
          </a:prstGeom>
        </p:spPr>
      </p:pic>
    </p:spTree>
    <p:extLst>
      <p:ext uri="{BB962C8B-B14F-4D97-AF65-F5344CB8AC3E}">
        <p14:creationId xmlns:p14="http://schemas.microsoft.com/office/powerpoint/2010/main" val="1497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Biochemie van metabolisme</a:t>
            </a:r>
          </a:p>
        </p:txBody>
      </p:sp>
      <p:sp>
        <p:nvSpPr>
          <p:cNvPr id="3" name="Tijdelijke aanduiding voor inhoud 2"/>
          <p:cNvSpPr>
            <a:spLocks noGrp="1"/>
          </p:cNvSpPr>
          <p:nvPr>
            <p:ph idx="1"/>
          </p:nvPr>
        </p:nvSpPr>
        <p:spPr/>
        <p:txBody>
          <a:bodyPr/>
          <a:lstStyle/>
          <a:p>
            <a:r>
              <a:rPr lang="nl-NL" dirty="0"/>
              <a:t>Kennis over biochemie</a:t>
            </a:r>
          </a:p>
          <a:p>
            <a:r>
              <a:rPr lang="nl-NL" dirty="0"/>
              <a:t>Metabolisme</a:t>
            </a:r>
          </a:p>
          <a:p>
            <a:r>
              <a:rPr lang="nl-NL" dirty="0" err="1"/>
              <a:t>Metabolomics</a:t>
            </a:r>
            <a:endParaRPr lang="nl-NL" dirty="0"/>
          </a:p>
          <a:p>
            <a:pPr lvl="1"/>
            <a:r>
              <a:rPr lang="nl-NL" dirty="0"/>
              <a:t>Filmpje (</a:t>
            </a:r>
            <a:r>
              <a:rPr lang="nl-NL" dirty="0">
                <a:hlinkClick r:id="rId3"/>
              </a:rPr>
              <a:t>NASA</a:t>
            </a:r>
            <a:r>
              <a:rPr lang="nl-NL" dirty="0"/>
              <a:t>)</a:t>
            </a:r>
          </a:p>
          <a:p>
            <a:pPr lvl="1"/>
            <a:r>
              <a:rPr lang="nl-NL" dirty="0"/>
              <a:t>Filmpje (</a:t>
            </a:r>
            <a:r>
              <a:rPr lang="nl-NL" dirty="0" err="1">
                <a:hlinkClick r:id="rId4"/>
              </a:rPr>
              <a:t>biofilm</a:t>
            </a:r>
            <a:r>
              <a:rPr lang="nl-NL" dirty="0"/>
              <a:t>)</a:t>
            </a:r>
          </a:p>
          <a:p>
            <a:pPr lvl="1"/>
            <a:r>
              <a:rPr lang="nl-NL" dirty="0"/>
              <a:t>Bioinformatica???</a:t>
            </a:r>
          </a:p>
          <a:p>
            <a:pPr lvl="1"/>
            <a:endParaRPr lang="nl-NL" dirty="0"/>
          </a:p>
        </p:txBody>
      </p:sp>
    </p:spTree>
    <p:extLst>
      <p:ext uri="{BB962C8B-B14F-4D97-AF65-F5344CB8AC3E}">
        <p14:creationId xmlns:p14="http://schemas.microsoft.com/office/powerpoint/2010/main" val="126085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84"/>
            <a:ext cx="8229600" cy="1143000"/>
          </a:xfrm>
        </p:spPr>
        <p:txBody>
          <a:bodyPr/>
          <a:lstStyle/>
          <a:p>
            <a:r>
              <a:rPr lang="nl-NL" dirty="0"/>
              <a:t>Oefening</a:t>
            </a:r>
          </a:p>
        </p:txBody>
      </p:sp>
      <p:sp>
        <p:nvSpPr>
          <p:cNvPr id="3" name="Content Placeholder 2"/>
          <p:cNvSpPr>
            <a:spLocks noGrp="1"/>
          </p:cNvSpPr>
          <p:nvPr>
            <p:ph idx="1"/>
          </p:nvPr>
        </p:nvSpPr>
        <p:spPr/>
        <p:txBody>
          <a:bodyPr>
            <a:normAutofit/>
          </a:bodyPr>
          <a:lstStyle/>
          <a:p>
            <a:pPr>
              <a:buNone/>
            </a:pPr>
            <a:r>
              <a:rPr lang="nl-NL" sz="2000" dirty="0"/>
              <a:t>- hoeveel chirale atomen heeft </a:t>
            </a:r>
            <a:r>
              <a:rPr lang="nl-NL" sz="2000" b="1" dirty="0"/>
              <a:t>aldotetrose</a:t>
            </a:r>
            <a:r>
              <a:rPr lang="nl-NL" sz="2000" dirty="0"/>
              <a:t>?</a:t>
            </a:r>
          </a:p>
          <a:p>
            <a:pPr>
              <a:buNone/>
            </a:pPr>
            <a:r>
              <a:rPr lang="nl-NL" sz="2000" dirty="0"/>
              <a:t>- en hoeveel enantiomeren?</a:t>
            </a:r>
          </a:p>
        </p:txBody>
      </p:sp>
      <p:pic>
        <p:nvPicPr>
          <p:cNvPr id="7170" name="Picture 2"/>
          <p:cNvPicPr>
            <a:picLocks noChangeAspect="1" noChangeArrowheads="1"/>
          </p:cNvPicPr>
          <p:nvPr/>
        </p:nvPicPr>
        <p:blipFill>
          <a:blip r:embed="rId3" cstate="print"/>
          <a:srcRect/>
          <a:stretch>
            <a:fillRect/>
          </a:stretch>
        </p:blipFill>
        <p:spPr bwMode="auto">
          <a:xfrm>
            <a:off x="2135561" y="3479254"/>
            <a:ext cx="7504113" cy="2686050"/>
          </a:xfrm>
          <a:prstGeom prst="rect">
            <a:avLst/>
          </a:prstGeom>
          <a:noFill/>
          <a:ln w="9525">
            <a:noFill/>
            <a:miter lim="800000"/>
            <a:headEnd/>
            <a:tailEnd/>
          </a:ln>
        </p:spPr>
      </p:pic>
      <p:sp>
        <p:nvSpPr>
          <p:cNvPr id="6" name="Rectangle 5"/>
          <p:cNvSpPr/>
          <p:nvPr/>
        </p:nvSpPr>
        <p:spPr>
          <a:xfrm>
            <a:off x="3359696" y="2996952"/>
            <a:ext cx="864096"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Date Placeholder 6"/>
          <p:cNvSpPr>
            <a:spLocks noGrp="1"/>
          </p:cNvSpPr>
          <p:nvPr>
            <p:ph type="dt" sz="half" idx="10"/>
          </p:nvPr>
        </p:nvSpPr>
        <p:spPr/>
        <p:txBody>
          <a:bodyPr/>
          <a:lstStyle/>
          <a:p>
            <a:fld id="{87EB9289-079F-4A3A-9827-5A2187AD1477}" type="datetime10">
              <a:rPr lang="nl-NL" smtClean="0"/>
              <a:t>15:27</a:t>
            </a:fld>
            <a:endParaRPr lang="nl-NL"/>
          </a:p>
        </p:txBody>
      </p:sp>
      <p:sp>
        <p:nvSpPr>
          <p:cNvPr id="8" name="Slide Number Placeholder 7"/>
          <p:cNvSpPr>
            <a:spLocks noGrp="1"/>
          </p:cNvSpPr>
          <p:nvPr>
            <p:ph type="sldNum" sz="quarter" idx="12"/>
          </p:nvPr>
        </p:nvSpPr>
        <p:spPr/>
        <p:txBody>
          <a:bodyPr/>
          <a:lstStyle/>
          <a:p>
            <a:fld id="{E942EF9C-0AEB-47C4-98D5-B6C7263F125B}" type="slidenum">
              <a:rPr lang="nl-NL" smtClean="0"/>
              <a:pPr/>
              <a:t>30</a:t>
            </a:fld>
            <a:endParaRPr lang="nl-NL"/>
          </a:p>
        </p:txBody>
      </p:sp>
    </p:spTree>
    <p:extLst>
      <p:ext uri="{BB962C8B-B14F-4D97-AF65-F5344CB8AC3E}">
        <p14:creationId xmlns:p14="http://schemas.microsoft.com/office/powerpoint/2010/main" val="196126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631504" y="980728"/>
            <a:ext cx="89289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al 4"/>
          <p:cNvSpPr/>
          <p:nvPr/>
        </p:nvSpPr>
        <p:spPr>
          <a:xfrm>
            <a:off x="2351584" y="980728"/>
            <a:ext cx="3528392" cy="1944216"/>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rgbClr val="FF0000"/>
                </a:solidFill>
              </a:rPr>
              <a:t>Biochemie</a:t>
            </a:r>
          </a:p>
        </p:txBody>
      </p:sp>
      <p:sp>
        <p:nvSpPr>
          <p:cNvPr id="6" name="Ovaal 5"/>
          <p:cNvSpPr/>
          <p:nvPr/>
        </p:nvSpPr>
        <p:spPr>
          <a:xfrm>
            <a:off x="5912655" y="2348880"/>
            <a:ext cx="4051278" cy="1944216"/>
          </a:xfrm>
          <a:prstGeom prst="ellips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rgbClr val="00B0F0"/>
                </a:solidFill>
              </a:rPr>
              <a:t>Metabolisme</a:t>
            </a:r>
          </a:p>
        </p:txBody>
      </p:sp>
      <p:sp>
        <p:nvSpPr>
          <p:cNvPr id="7" name="Ovaal 6"/>
          <p:cNvSpPr/>
          <p:nvPr/>
        </p:nvSpPr>
        <p:spPr>
          <a:xfrm>
            <a:off x="2639616" y="4033980"/>
            <a:ext cx="4536504" cy="207387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rgbClr val="FF0000"/>
                </a:solidFill>
              </a:rPr>
              <a:t>Bioinformatica???</a:t>
            </a:r>
          </a:p>
        </p:txBody>
      </p:sp>
    </p:spTree>
    <p:extLst>
      <p:ext uri="{BB962C8B-B14F-4D97-AF65-F5344CB8AC3E}">
        <p14:creationId xmlns:p14="http://schemas.microsoft.com/office/powerpoint/2010/main" val="17290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631504" y="980728"/>
            <a:ext cx="89289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p:cNvSpPr/>
          <p:nvPr/>
        </p:nvSpPr>
        <p:spPr>
          <a:xfrm>
            <a:off x="3967056" y="2276872"/>
            <a:ext cx="4257888" cy="2160240"/>
          </a:xfrm>
          <a:prstGeom prst="ellips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a:solidFill>
                  <a:srgbClr val="00B0F0"/>
                </a:solidFill>
              </a:rPr>
              <a:t>Metabolomics</a:t>
            </a:r>
            <a:endParaRPr lang="nl-NL" sz="3600" dirty="0">
              <a:solidFill>
                <a:srgbClr val="00B0F0"/>
              </a:solidFill>
            </a:endParaRPr>
          </a:p>
        </p:txBody>
      </p:sp>
      <p:sp>
        <p:nvSpPr>
          <p:cNvPr id="8" name="Ovaal 7"/>
          <p:cNvSpPr/>
          <p:nvPr/>
        </p:nvSpPr>
        <p:spPr>
          <a:xfrm>
            <a:off x="2351584" y="606126"/>
            <a:ext cx="4320480" cy="2318818"/>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FF0000"/>
                </a:solidFill>
              </a:rPr>
              <a:t>Studie van metabolieten (kleine moleculen) in cellen, lichaamsvloeistoffen </a:t>
            </a:r>
            <a:r>
              <a:rPr lang="nl-NL" sz="2400" dirty="0" err="1">
                <a:solidFill>
                  <a:srgbClr val="FF0000"/>
                </a:solidFill>
              </a:rPr>
              <a:t>etc</a:t>
            </a:r>
            <a:endParaRPr lang="nl-NL" sz="2400" dirty="0">
              <a:solidFill>
                <a:srgbClr val="FF0000"/>
              </a:solidFill>
            </a:endParaRPr>
          </a:p>
        </p:txBody>
      </p:sp>
      <p:sp>
        <p:nvSpPr>
          <p:cNvPr id="9" name="Ovaal 8"/>
          <p:cNvSpPr/>
          <p:nvPr/>
        </p:nvSpPr>
        <p:spPr>
          <a:xfrm>
            <a:off x="5591944" y="4385207"/>
            <a:ext cx="4536504" cy="207387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dirty="0">
                <a:solidFill>
                  <a:srgbClr val="FF0000"/>
                </a:solidFill>
              </a:rPr>
              <a:t>Bioinformatica ???</a:t>
            </a:r>
          </a:p>
        </p:txBody>
      </p:sp>
      <p:pic>
        <p:nvPicPr>
          <p:cNvPr id="2" name="Afbeelding 1"/>
          <p:cNvPicPr>
            <a:picLocks noChangeAspect="1"/>
          </p:cNvPicPr>
          <p:nvPr/>
        </p:nvPicPr>
        <p:blipFill>
          <a:blip r:embed="rId2"/>
          <a:stretch>
            <a:fillRect/>
          </a:stretch>
        </p:blipFill>
        <p:spPr>
          <a:xfrm>
            <a:off x="1651000" y="1670050"/>
            <a:ext cx="8890000" cy="3517900"/>
          </a:xfrm>
          <a:prstGeom prst="rect">
            <a:avLst/>
          </a:prstGeom>
        </p:spPr>
      </p:pic>
      <p:pic>
        <p:nvPicPr>
          <p:cNvPr id="3" name="Afbeelding 2"/>
          <p:cNvPicPr>
            <a:picLocks noChangeAspect="1"/>
          </p:cNvPicPr>
          <p:nvPr/>
        </p:nvPicPr>
        <p:blipFill>
          <a:blip r:embed="rId3"/>
          <a:stretch>
            <a:fillRect/>
          </a:stretch>
        </p:blipFill>
        <p:spPr>
          <a:xfrm>
            <a:off x="1651000" y="730250"/>
            <a:ext cx="8890000" cy="5397500"/>
          </a:xfrm>
          <a:prstGeom prst="rect">
            <a:avLst/>
          </a:prstGeom>
        </p:spPr>
      </p:pic>
      <p:sp>
        <p:nvSpPr>
          <p:cNvPr id="10" name="Ovaal 9"/>
          <p:cNvSpPr/>
          <p:nvPr/>
        </p:nvSpPr>
        <p:spPr>
          <a:xfrm>
            <a:off x="6368759" y="680618"/>
            <a:ext cx="4320480" cy="2318818"/>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FF0000"/>
                </a:solidFill>
              </a:rPr>
              <a:t>~3000 metabolieten zijn bekend uit humane monsters</a:t>
            </a:r>
          </a:p>
        </p:txBody>
      </p:sp>
      <p:sp>
        <p:nvSpPr>
          <p:cNvPr id="11" name="Ovaal 10"/>
          <p:cNvSpPr/>
          <p:nvPr/>
        </p:nvSpPr>
        <p:spPr>
          <a:xfrm>
            <a:off x="2063552" y="4262737"/>
            <a:ext cx="4320480" cy="2318818"/>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a:solidFill>
                  <a:srgbClr val="FF0000"/>
                </a:solidFill>
              </a:rPr>
              <a:t>Veranderingen in de concentraties van deze metabolieten kunnen zeer veel informatie opleveren</a:t>
            </a:r>
          </a:p>
        </p:txBody>
      </p:sp>
    </p:spTree>
    <p:extLst>
      <p:ext uri="{BB962C8B-B14F-4D97-AF65-F5344CB8AC3E}">
        <p14:creationId xmlns:p14="http://schemas.microsoft.com/office/powerpoint/2010/main" val="15394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2"/>
                                        </p:tgtEl>
                                        <p:attrNameLst>
                                          <p:attrName>ppt_x</p:attrName>
                                        </p:attrNameLst>
                                      </p:cBhvr>
                                      <p:tavLst>
                                        <p:tav tm="0">
                                          <p:val>
                                            <p:strVal val="ppt_x"/>
                                          </p:val>
                                        </p:tav>
                                        <p:tav tm="100000">
                                          <p:val>
                                            <p:strVal val="ppt_x"/>
                                          </p:val>
                                        </p:tav>
                                      </p:tavLst>
                                    </p:anim>
                                    <p:anim calcmode="lin" valueType="num">
                                      <p:cBhvr additive="base">
                                        <p:cTn id="15" dur="500"/>
                                        <p:tgtEl>
                                          <p:spTgt spid="2"/>
                                        </p:tgtEl>
                                        <p:attrNameLst>
                                          <p:attrName>ppt_y</p:attrName>
                                        </p:attrNameLst>
                                      </p:cBhvr>
                                      <p:tavLst>
                                        <p:tav tm="0">
                                          <p:val>
                                            <p:strVal val="ppt_y"/>
                                          </p:val>
                                        </p:tav>
                                        <p:tav tm="100000">
                                          <p:val>
                                            <p:strVal val="1+ppt_h/2"/>
                                          </p:val>
                                        </p:tav>
                                      </p:tavLst>
                                    </p:anim>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1+ppt_h/2"/>
                                          </p:val>
                                        </p:tav>
                                      </p:tavLst>
                                    </p:anim>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631504" y="980728"/>
            <a:ext cx="892899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p:cNvSpPr/>
          <p:nvPr/>
        </p:nvSpPr>
        <p:spPr>
          <a:xfrm>
            <a:off x="1838112" y="404664"/>
            <a:ext cx="4257888" cy="2160240"/>
          </a:xfrm>
          <a:prstGeom prst="ellipse">
            <a:avLst/>
          </a:prstGeom>
          <a:solidFill>
            <a:srgbClr val="FF2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a:solidFill>
                  <a:srgbClr val="00B0F0"/>
                </a:solidFill>
              </a:rPr>
              <a:t>Metabolomics</a:t>
            </a:r>
            <a:endParaRPr lang="nl-NL" sz="3600" dirty="0">
              <a:solidFill>
                <a:srgbClr val="00B0F0"/>
              </a:solidFill>
            </a:endParaRPr>
          </a:p>
        </p:txBody>
      </p:sp>
      <p:sp>
        <p:nvSpPr>
          <p:cNvPr id="9" name="Ovaal 8"/>
          <p:cNvSpPr/>
          <p:nvPr/>
        </p:nvSpPr>
        <p:spPr>
          <a:xfrm>
            <a:off x="4034356" y="2564904"/>
            <a:ext cx="4536504" cy="207387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dirty="0">
                <a:solidFill>
                  <a:srgbClr val="FF0000"/>
                </a:solidFill>
              </a:rPr>
              <a:t>Bioinformatica</a:t>
            </a:r>
          </a:p>
        </p:txBody>
      </p:sp>
      <p:sp>
        <p:nvSpPr>
          <p:cNvPr id="7" name="Ovaal 6"/>
          <p:cNvSpPr/>
          <p:nvPr/>
        </p:nvSpPr>
        <p:spPr>
          <a:xfrm>
            <a:off x="6591229" y="512676"/>
            <a:ext cx="3528392" cy="1944216"/>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rgbClr val="FF0000"/>
                </a:solidFill>
              </a:rPr>
              <a:t>Grote datasets</a:t>
            </a:r>
          </a:p>
        </p:txBody>
      </p:sp>
      <p:pic>
        <p:nvPicPr>
          <p:cNvPr id="3" name="Afbeelding 2"/>
          <p:cNvPicPr>
            <a:picLocks noChangeAspect="1"/>
          </p:cNvPicPr>
          <p:nvPr/>
        </p:nvPicPr>
        <p:blipFill>
          <a:blip r:embed="rId2"/>
          <a:stretch>
            <a:fillRect/>
          </a:stretch>
        </p:blipFill>
        <p:spPr>
          <a:xfrm>
            <a:off x="1524000" y="836715"/>
            <a:ext cx="9144000" cy="4437631"/>
          </a:xfrm>
          <a:prstGeom prst="rect">
            <a:avLst/>
          </a:prstGeom>
        </p:spPr>
      </p:pic>
      <p:sp>
        <p:nvSpPr>
          <p:cNvPr id="10" name="Ovaal 9"/>
          <p:cNvSpPr/>
          <p:nvPr/>
        </p:nvSpPr>
        <p:spPr>
          <a:xfrm>
            <a:off x="2202860" y="3990710"/>
            <a:ext cx="3528392" cy="1944216"/>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rgbClr val="FF0000"/>
                </a:solidFill>
              </a:rPr>
              <a:t>Data analyse</a:t>
            </a:r>
          </a:p>
        </p:txBody>
      </p:sp>
      <p:pic>
        <p:nvPicPr>
          <p:cNvPr id="5" name="Afbeelding 4"/>
          <p:cNvPicPr>
            <a:picLocks noChangeAspect="1"/>
          </p:cNvPicPr>
          <p:nvPr/>
        </p:nvPicPr>
        <p:blipFill>
          <a:blip r:embed="rId3"/>
          <a:stretch>
            <a:fillRect/>
          </a:stretch>
        </p:blipFill>
        <p:spPr>
          <a:xfrm>
            <a:off x="1524000" y="1462095"/>
            <a:ext cx="9144000" cy="3933815"/>
          </a:xfrm>
          <a:prstGeom prst="rect">
            <a:avLst/>
          </a:prstGeom>
        </p:spPr>
      </p:pic>
      <p:sp>
        <p:nvSpPr>
          <p:cNvPr id="11" name="Ovaal 10"/>
          <p:cNvSpPr/>
          <p:nvPr/>
        </p:nvSpPr>
        <p:spPr>
          <a:xfrm>
            <a:off x="6719122" y="4221088"/>
            <a:ext cx="3528392" cy="1944216"/>
          </a:xfrm>
          <a:prstGeom prst="ellipse">
            <a:avLst/>
          </a:prstGeom>
          <a:solidFill>
            <a:srgbClr val="FFF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solidFill>
                  <a:srgbClr val="FF0000"/>
                </a:solidFill>
              </a:rPr>
              <a:t>Metabole </a:t>
            </a:r>
            <a:r>
              <a:rPr lang="nl-NL" sz="3600" dirty="0" err="1">
                <a:solidFill>
                  <a:srgbClr val="FF0000"/>
                </a:solidFill>
              </a:rPr>
              <a:t>pathways</a:t>
            </a:r>
            <a:endParaRPr lang="nl-NL" sz="3600" dirty="0">
              <a:solidFill>
                <a:srgbClr val="FF0000"/>
              </a:solidFill>
            </a:endParaRPr>
          </a:p>
        </p:txBody>
      </p:sp>
      <p:pic>
        <p:nvPicPr>
          <p:cNvPr id="13" name="Afbeelding 12"/>
          <p:cNvPicPr>
            <a:picLocks noChangeAspect="1"/>
          </p:cNvPicPr>
          <p:nvPr/>
        </p:nvPicPr>
        <p:blipFill>
          <a:blip r:embed="rId4"/>
          <a:stretch>
            <a:fillRect/>
          </a:stretch>
        </p:blipFill>
        <p:spPr>
          <a:xfrm>
            <a:off x="2921000" y="184150"/>
            <a:ext cx="6350000" cy="6489700"/>
          </a:xfrm>
          <a:prstGeom prst="rect">
            <a:avLst/>
          </a:prstGeom>
        </p:spPr>
      </p:pic>
    </p:spTree>
    <p:extLst>
      <p:ext uri="{BB962C8B-B14F-4D97-AF65-F5344CB8AC3E}">
        <p14:creationId xmlns:p14="http://schemas.microsoft.com/office/powerpoint/2010/main" val="25601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5"/>
                                        </p:tgtEl>
                                        <p:attrNameLst>
                                          <p:attrName>ppt_x</p:attrName>
                                        </p:attrNameLst>
                                      </p:cBhvr>
                                      <p:tavLst>
                                        <p:tav tm="0">
                                          <p:val>
                                            <p:strVal val="ppt_x"/>
                                          </p:val>
                                        </p:tav>
                                        <p:tav tm="100000">
                                          <p:val>
                                            <p:strVal val="ppt_x"/>
                                          </p:val>
                                        </p:tav>
                                      </p:tavLst>
                                    </p:anim>
                                    <p:anim calcmode="lin" valueType="num">
                                      <p:cBhvr additive="base">
                                        <p:cTn id="33" dur="500"/>
                                        <p:tgtEl>
                                          <p:spTgt spid="5"/>
                                        </p:tgtEl>
                                        <p:attrNameLst>
                                          <p:attrName>ppt_y</p:attrName>
                                        </p:attrNameLst>
                                      </p:cBhvr>
                                      <p:tavLst>
                                        <p:tav tm="0">
                                          <p:val>
                                            <p:strVal val="ppt_y"/>
                                          </p:val>
                                        </p:tav>
                                        <p:tav tm="100000">
                                          <p:val>
                                            <p:strVal val="1+ppt_h/2"/>
                                          </p:val>
                                        </p:tav>
                                      </p:tavLst>
                                    </p:anim>
                                    <p:set>
                                      <p:cBhvr>
                                        <p:cTn id="34" dur="1" fill="hold">
                                          <p:stCondLst>
                                            <p:cond delay="499"/>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2" presetClass="exit" presetSubtype="4" fill="hold" nodeType="clickEffect">
                                  <p:stCondLst>
                                    <p:cond delay="0"/>
                                  </p:stCondLst>
                                  <p:childTnLst>
                                    <p:anim calcmode="lin" valueType="num">
                                      <p:cBhvr additive="base">
                                        <p:cTn id="46" dur="500"/>
                                        <p:tgtEl>
                                          <p:spTgt spid="13"/>
                                        </p:tgtEl>
                                        <p:attrNameLst>
                                          <p:attrName>ppt_y</p:attrName>
                                        </p:attrNameLst>
                                      </p:cBhvr>
                                      <p:tavLst>
                                        <p:tav tm="0">
                                          <p:val>
                                            <p:strVal val="#ppt_y"/>
                                          </p:val>
                                        </p:tav>
                                        <p:tav tm="100000">
                                          <p:val>
                                            <p:strVal val="#ppt_y+#ppt_h*1.125000"/>
                                          </p:val>
                                        </p:tav>
                                      </p:tavLst>
                                    </p:anim>
                                    <p:animEffect transition="out" filter="wipe(down)">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2"/>
          <a:stretch>
            <a:fillRect/>
          </a:stretch>
        </p:blipFill>
        <p:spPr>
          <a:xfrm>
            <a:off x="3441938" y="0"/>
            <a:ext cx="5308124" cy="6858000"/>
          </a:xfrm>
          <a:prstGeom prst="rect">
            <a:avLst/>
          </a:prstGeom>
        </p:spPr>
      </p:pic>
    </p:spTree>
    <p:extLst>
      <p:ext uri="{BB962C8B-B14F-4D97-AF65-F5344CB8AC3E}">
        <p14:creationId xmlns:p14="http://schemas.microsoft.com/office/powerpoint/2010/main" val="79372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1D27A-CF27-6A41-B253-0FC9EBF6DA35}"/>
              </a:ext>
            </a:extLst>
          </p:cNvPr>
          <p:cNvSpPr>
            <a:spLocks noGrp="1"/>
          </p:cNvSpPr>
          <p:nvPr>
            <p:ph type="title"/>
          </p:nvPr>
        </p:nvSpPr>
        <p:spPr/>
        <p:txBody>
          <a:bodyPr/>
          <a:lstStyle/>
          <a:p>
            <a:r>
              <a:rPr lang="nl-NL" dirty="0"/>
              <a:t>Planning</a:t>
            </a:r>
          </a:p>
        </p:txBody>
      </p:sp>
      <p:graphicFrame>
        <p:nvGraphicFramePr>
          <p:cNvPr id="4" name="Tijdelijke aanduiding voor inhoud 3">
            <a:extLst>
              <a:ext uri="{FF2B5EF4-FFF2-40B4-BE49-F238E27FC236}">
                <a16:creationId xmlns:a16="http://schemas.microsoft.com/office/drawing/2014/main" id="{D34B98F1-B814-D44E-8C54-C32F589B27C6}"/>
              </a:ext>
            </a:extLst>
          </p:cNvPr>
          <p:cNvGraphicFramePr>
            <a:graphicFrameLocks noGrp="1"/>
          </p:cNvGraphicFramePr>
          <p:nvPr>
            <p:ph idx="1"/>
            <p:extLst>
              <p:ext uri="{D42A27DB-BD31-4B8C-83A1-F6EECF244321}">
                <p14:modId xmlns:p14="http://schemas.microsoft.com/office/powerpoint/2010/main" val="2508028632"/>
              </p:ext>
            </p:extLst>
          </p:nvPr>
        </p:nvGraphicFramePr>
        <p:xfrm>
          <a:off x="911425" y="1412776"/>
          <a:ext cx="10009110" cy="5146362"/>
        </p:xfrm>
        <a:graphic>
          <a:graphicData uri="http://schemas.openxmlformats.org/drawingml/2006/table">
            <a:tbl>
              <a:tblPr firstRow="1" firstCol="1" bandRow="1">
                <a:tableStyleId>{F5AB1C69-6EDB-4FF4-983F-18BD219EF322}</a:tableStyleId>
              </a:tblPr>
              <a:tblGrid>
                <a:gridCol w="1634141">
                  <a:extLst>
                    <a:ext uri="{9D8B030D-6E8A-4147-A177-3AD203B41FA5}">
                      <a16:colId xmlns:a16="http://schemas.microsoft.com/office/drawing/2014/main" val="4244082630"/>
                    </a:ext>
                  </a:extLst>
                </a:gridCol>
                <a:gridCol w="531095">
                  <a:extLst>
                    <a:ext uri="{9D8B030D-6E8A-4147-A177-3AD203B41FA5}">
                      <a16:colId xmlns:a16="http://schemas.microsoft.com/office/drawing/2014/main" val="3744158311"/>
                    </a:ext>
                  </a:extLst>
                </a:gridCol>
                <a:gridCol w="3921937">
                  <a:extLst>
                    <a:ext uri="{9D8B030D-6E8A-4147-A177-3AD203B41FA5}">
                      <a16:colId xmlns:a16="http://schemas.microsoft.com/office/drawing/2014/main" val="3381873324"/>
                    </a:ext>
                  </a:extLst>
                </a:gridCol>
                <a:gridCol w="3921937">
                  <a:extLst>
                    <a:ext uri="{9D8B030D-6E8A-4147-A177-3AD203B41FA5}">
                      <a16:colId xmlns:a16="http://schemas.microsoft.com/office/drawing/2014/main" val="3943695352"/>
                    </a:ext>
                  </a:extLst>
                </a:gridCol>
              </a:tblGrid>
              <a:tr h="269562">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Onderwerp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Boek</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6602098"/>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24-11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Metabolisme</a:t>
                      </a:r>
                    </a:p>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Begin koolhydraten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a:t>
                      </a:r>
                      <a:b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12139"/>
                  </a:ext>
                </a:extLst>
              </a:tr>
              <a:tr h="0">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Koolhydraten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3488157"/>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Metabolisme en energie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505623"/>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6-12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Metabolisme en energie, begin glycolyse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15-16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086195"/>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9-12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Glycolyse + gluconeogenese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16-17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782586"/>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13-12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Kegg</a:t>
                      </a:r>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database (online les)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0903785"/>
                  </a:ext>
                </a:extLst>
              </a:tr>
              <a:tr h="19431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16-12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Citroenzuurcyclus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18-19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848548"/>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17-12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Citroenzuurcyclus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18-19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816285"/>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23-12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Oxidatieve </a:t>
                      </a:r>
                      <a:r>
                        <a:rPr lang="nl-NL"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fosforylatie</a:t>
                      </a:r>
                      <a:endPar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20-21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4029261"/>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24-12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Oxidatieve </a:t>
                      </a:r>
                      <a:r>
                        <a:rPr lang="nl-NL"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fosforylatie</a:t>
                      </a:r>
                      <a:endPar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20-21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42837"/>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11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13-1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Glycogeen metabolisme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24-25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341451"/>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Pentose-fosfaat </a:t>
                      </a:r>
                      <a:r>
                        <a:rPr lang="nl-NL"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pathway</a:t>
                      </a:r>
                      <a:endPar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4681870"/>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Herhaling/uitloop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155858"/>
                  </a:ext>
                </a:extLst>
              </a:tr>
              <a:tr h="0">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Les 14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Vragen + tentamen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l-NL"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987083"/>
                  </a:ext>
                </a:extLst>
              </a:tr>
            </a:tbl>
          </a:graphicData>
        </a:graphic>
      </p:graphicFrame>
    </p:spTree>
    <p:extLst>
      <p:ext uri="{BB962C8B-B14F-4D97-AF65-F5344CB8AC3E}">
        <p14:creationId xmlns:p14="http://schemas.microsoft.com/office/powerpoint/2010/main" val="255224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Leerstof</a:t>
            </a:r>
          </a:p>
        </p:txBody>
      </p:sp>
      <p:sp>
        <p:nvSpPr>
          <p:cNvPr id="3" name="Tijdelijke aanduiding voor inhoud 2"/>
          <p:cNvSpPr>
            <a:spLocks noGrp="1"/>
          </p:cNvSpPr>
          <p:nvPr>
            <p:ph idx="1"/>
          </p:nvPr>
        </p:nvSpPr>
        <p:spPr/>
        <p:txBody>
          <a:bodyPr/>
          <a:lstStyle/>
          <a:p>
            <a:r>
              <a:rPr lang="nl-NL" dirty="0"/>
              <a:t>Boek =leerstof</a:t>
            </a:r>
          </a:p>
          <a:p>
            <a:r>
              <a:rPr lang="nl-NL" dirty="0"/>
              <a:t>Niet de </a:t>
            </a:r>
            <a:r>
              <a:rPr lang="nl-NL" dirty="0" err="1"/>
              <a:t>clinical</a:t>
            </a:r>
            <a:r>
              <a:rPr lang="nl-NL" dirty="0"/>
              <a:t> en </a:t>
            </a:r>
            <a:r>
              <a:rPr lang="nl-NL" dirty="0" err="1"/>
              <a:t>biological</a:t>
            </a:r>
            <a:r>
              <a:rPr lang="nl-NL" dirty="0"/>
              <a:t> </a:t>
            </a:r>
            <a:r>
              <a:rPr lang="nl-NL" dirty="0" err="1"/>
              <a:t>insight</a:t>
            </a:r>
            <a:r>
              <a:rPr lang="nl-NL" dirty="0"/>
              <a:t> behalve als aangegeven</a:t>
            </a:r>
          </a:p>
          <a:p>
            <a:endParaRPr lang="nl-NL" dirty="0"/>
          </a:p>
          <a:p>
            <a:r>
              <a:rPr lang="nl-NL" dirty="0"/>
              <a:t>Bonusopdracht (max 0,5 </a:t>
            </a:r>
            <a:r>
              <a:rPr lang="nl-NL" dirty="0" err="1"/>
              <a:t>pt</a:t>
            </a:r>
            <a:r>
              <a:rPr lang="nl-NL" dirty="0"/>
              <a:t>)</a:t>
            </a:r>
          </a:p>
          <a:p>
            <a:pPr lvl="1"/>
            <a:r>
              <a:rPr lang="nl-NL" dirty="0"/>
              <a:t>Werkcollege KEGG (computer)</a:t>
            </a:r>
          </a:p>
        </p:txBody>
      </p:sp>
    </p:spTree>
    <p:extLst>
      <p:ext uri="{BB962C8B-B14F-4D97-AF65-F5344CB8AC3E}">
        <p14:creationId xmlns:p14="http://schemas.microsoft.com/office/powerpoint/2010/main" val="400315819"/>
      </p:ext>
    </p:extLst>
  </p:cSld>
  <p:clrMapOvr>
    <a:masterClrMapping/>
  </p:clrMapOvr>
</p:sld>
</file>

<file path=ppt/theme/theme1.xml><?xml version="1.0" encoding="utf-8"?>
<a:theme xmlns:a="http://schemas.openxmlformats.org/drawingml/2006/main" name="Hanze MD">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Hanze MD</Template>
  <TotalTime>45664</TotalTime>
  <Words>1676</Words>
  <Application>Microsoft Macintosh PowerPoint</Application>
  <PresentationFormat>Breedbeeld</PresentationFormat>
  <Paragraphs>314</Paragraphs>
  <Slides>30</Slides>
  <Notes>15</Notes>
  <HiddenSlides>2</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30</vt:i4>
      </vt:variant>
    </vt:vector>
  </HeadingPairs>
  <TitlesOfParts>
    <vt:vector size="35" baseType="lpstr">
      <vt:lpstr>Arial</vt:lpstr>
      <vt:lpstr>Calibri</vt:lpstr>
      <vt:lpstr>Symbol</vt:lpstr>
      <vt:lpstr>Wingdings 3</vt:lpstr>
      <vt:lpstr>Hanze MD</vt:lpstr>
      <vt:lpstr>Biochemie 2 Metabolisme</vt:lpstr>
      <vt:lpstr>Metabolisme</vt:lpstr>
      <vt:lpstr>Biochemie van metabolisme</vt:lpstr>
      <vt:lpstr>PowerPoint-presentatie</vt:lpstr>
      <vt:lpstr>PowerPoint-presentatie</vt:lpstr>
      <vt:lpstr>PowerPoint-presentatie</vt:lpstr>
      <vt:lpstr>PowerPoint-presentatie</vt:lpstr>
      <vt:lpstr>Planning</vt:lpstr>
      <vt:lpstr>Leerstof</vt:lpstr>
      <vt:lpstr>PowerPoint-presentatie</vt:lpstr>
      <vt:lpstr>Leerstof boek</vt:lpstr>
      <vt:lpstr>Leerstof boek</vt:lpstr>
      <vt:lpstr>Hoofdstuk 14</vt:lpstr>
      <vt:lpstr>Pizza!</vt:lpstr>
      <vt:lpstr>Overzicht digestie</vt:lpstr>
      <vt:lpstr>Hoofdstuk 10: koolhydraten</vt:lpstr>
      <vt:lpstr>Biochemie 2</vt:lpstr>
      <vt:lpstr>Koolhydraten</vt:lpstr>
      <vt:lpstr>Naamgeving Monosaccharides</vt:lpstr>
      <vt:lpstr>Trioses</vt:lpstr>
      <vt:lpstr>Enantiomeren</vt:lpstr>
      <vt:lpstr>Chiraliteit</vt:lpstr>
      <vt:lpstr>Fischer projectie</vt:lpstr>
      <vt:lpstr>Ruimtelijk gezien</vt:lpstr>
      <vt:lpstr>Enantiomeren</vt:lpstr>
      <vt:lpstr>Melkzuur</vt:lpstr>
      <vt:lpstr>Thalidomide (Softenon)</vt:lpstr>
      <vt:lpstr>Stereomeren</vt:lpstr>
      <vt:lpstr>Fischer-projecties</vt:lpstr>
      <vt:lpstr>Oefening</vt:lpstr>
    </vt:vector>
  </TitlesOfParts>
  <Company>Hanzehogeschool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Hoofdstuk 16</dc:title>
  <dc:creator>kjan</dc:creator>
  <cp:lastModifiedBy>Nabuurs SM, Sanne</cp:lastModifiedBy>
  <cp:revision>154</cp:revision>
  <cp:lastPrinted>2013-11-25T09:00:31Z</cp:lastPrinted>
  <dcterms:created xsi:type="dcterms:W3CDTF">2008-10-21T13:36:10Z</dcterms:created>
  <dcterms:modified xsi:type="dcterms:W3CDTF">2021-11-25T14:31:29Z</dcterms:modified>
</cp:coreProperties>
</file>